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oleObject1.bin" ContentType="application/vnd.openxmlformats-officedocument.oleObject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  <p:sldMasterId id="2147483702" r:id="rId3"/>
    <p:sldMasterId id="2147483720" r:id="rId4"/>
    <p:sldMasterId id="2147483732" r:id="rId5"/>
    <p:sldMasterId id="2147483744" r:id="rId6"/>
    <p:sldMasterId id="2147483756" r:id="rId7"/>
    <p:sldMasterId id="2147483768" r:id="rId8"/>
    <p:sldMasterId id="2147483772" r:id="rId9"/>
  </p:sldMasterIdLst>
  <p:notesMasterIdLst>
    <p:notesMasterId r:id="rId34"/>
  </p:notesMasterIdLst>
  <p:sldIdLst>
    <p:sldId id="258" r:id="rId10"/>
    <p:sldId id="265" r:id="rId11"/>
    <p:sldId id="260" r:id="rId12"/>
    <p:sldId id="261" r:id="rId13"/>
    <p:sldId id="262" r:id="rId14"/>
    <p:sldId id="263" r:id="rId15"/>
    <p:sldId id="264" r:id="rId16"/>
    <p:sldId id="266" r:id="rId17"/>
    <p:sldId id="267" r:id="rId18"/>
    <p:sldId id="268" r:id="rId19"/>
    <p:sldId id="269" r:id="rId20"/>
    <p:sldId id="270" r:id="rId21"/>
    <p:sldId id="271" r:id="rId22"/>
    <p:sldId id="273" r:id="rId23"/>
    <p:sldId id="272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80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4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2FDA9F-E160-FA47-B3FD-D14C9177051D}" type="datetimeFigureOut">
              <a:rPr lang="en-US" smtClean="0"/>
              <a:t>3/12/14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D2B976-E79C-EA43-8BAE-8CDA626D9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15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93FEE69-9C44-DA43-AD10-474872E3C8A2}" type="slidenum">
              <a:rPr lang="en-US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eaLnBrk="1" hangingPunct="1"/>
              <a:t>1</a:t>
            </a:fld>
            <a:endParaRPr lang="en-US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7680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2322FF9D-0CF8-D64B-91C3-8448D3D16CE1}" type="slidenum">
              <a:rPr lang="en-US" sz="1200">
                <a:solidFill>
                  <a:srgbClr val="000000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76804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5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5C77F1C-3663-F243-9C09-E2436995A079}" type="slidenum">
              <a:rPr lang="en-US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eaLnBrk="1" hangingPunct="1"/>
              <a:t>10</a:t>
            </a:fld>
            <a:endParaRPr lang="en-US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9113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DC84ED86-1E0A-A74B-915A-7B23BD5E88D4}" type="slidenum">
              <a:rPr lang="en-US" sz="1200">
                <a:solidFill>
                  <a:srgbClr val="000000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10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91140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4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2126C6-7E12-C540-B811-66A55F7BA5A0}" type="slidenum">
              <a:rPr lang="en-US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eaLnBrk="1" hangingPunct="1"/>
              <a:t>11</a:t>
            </a:fld>
            <a:endParaRPr lang="en-US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9216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9216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B6110FB8-8908-6B43-8F6B-214610920E2F}" type="slidenum">
              <a:rPr lang="en-US" sz="1200">
                <a:solidFill>
                  <a:srgbClr val="000000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11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C7B6505-E311-5149-B15C-8E233E80F694}" type="slidenum">
              <a:rPr lang="en-US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eaLnBrk="1" hangingPunct="1"/>
              <a:t>12</a:t>
            </a:fld>
            <a:endParaRPr lang="en-US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9318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3F1F7613-7098-6343-8088-ED276E54E307}" type="slidenum">
              <a:rPr lang="en-US" sz="1200">
                <a:solidFill>
                  <a:srgbClr val="000000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12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93188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68ADEDC-493C-044E-A3AB-A7F695C8D315}" type="slidenum">
              <a:rPr lang="en-US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eaLnBrk="1" hangingPunct="1"/>
              <a:t>13</a:t>
            </a:fld>
            <a:endParaRPr lang="en-US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9421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E9D04028-B7A7-404F-BF1C-BDBA6BBA771F}" type="slidenum">
              <a:rPr lang="en-US" sz="1200">
                <a:solidFill>
                  <a:srgbClr val="000000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13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94212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CC277B4-F248-EC4A-9F1E-285A2BFE1A64}" type="slidenum">
              <a:rPr lang="en-US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eaLnBrk="1" hangingPunct="1"/>
              <a:t>14</a:t>
            </a:fld>
            <a:endParaRPr lang="en-US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10752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D73E90E0-E336-1A45-B0B7-CBB970BC86E7}" type="slidenum">
              <a:rPr lang="en-US" sz="1200">
                <a:solidFill>
                  <a:srgbClr val="000000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14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7524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7525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96067E7-E9CB-F549-B3E7-79B9C8E0B832}" type="slidenum">
              <a:rPr lang="en-US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eaLnBrk="1" hangingPunct="1"/>
              <a:t>15</a:t>
            </a:fld>
            <a:endParaRPr lang="en-US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10035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E9ADE2A9-4C1F-4149-BDE8-A04A86E5E466}" type="slidenum">
              <a:rPr lang="en-US" sz="1200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15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6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035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F269AD3-688F-3A4B-8CBD-9555CDA71BCE}" type="slidenum">
              <a:rPr lang="en-US" sz="1200">
                <a:solidFill>
                  <a:prstClr val="black"/>
                </a:solidFill>
                <a:latin typeface="Calibri" charset="0"/>
              </a:rPr>
              <a:pPr eaLnBrk="1" hangingPunct="1"/>
              <a:t>17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96E2761-0566-F44A-8067-0CD2EA45666B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901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13838A1-12CA-DE41-91AB-851DB870C51B}" type="slidenum">
              <a:rPr lang="en-US" sz="1200">
                <a:solidFill>
                  <a:prstClr val="black"/>
                </a:solidFill>
              </a:rPr>
              <a:pPr/>
              <a:t>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949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A303942-19A1-C947-BD10-011CFEB91964}" type="slidenum">
              <a:rPr lang="en-US" sz="1200">
                <a:solidFill>
                  <a:prstClr val="black"/>
                </a:solidFill>
              </a:rPr>
              <a:pPr/>
              <a:t>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970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203B9D5-2AED-904F-9E7C-DAF11CB1E7BA}" type="slidenum">
              <a:rPr lang="en-US" sz="1200">
                <a:solidFill>
                  <a:prstClr val="black"/>
                </a:solidFill>
              </a:rPr>
              <a:pPr/>
              <a:t>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990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65BBDE9-F016-484B-A612-5627CA0F43EB}" type="slidenum">
              <a:rPr lang="en-US" sz="1200">
                <a:solidFill>
                  <a:prstClr val="black"/>
                </a:solidFill>
              </a:rPr>
              <a:pPr/>
              <a:t>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9472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D08DDD7-12C2-EB49-A88A-C367A8580ECC}" type="slidenum">
              <a:rPr lang="en-US" sz="1200">
                <a:solidFill>
                  <a:prstClr val="black"/>
                </a:solidFill>
              </a:rPr>
              <a:pPr/>
              <a:t>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9205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3124829-D48A-0A48-B184-1B76D388EA27}" type="slidenum">
              <a:rPr lang="en-US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eaLnBrk="1" hangingPunct="1"/>
              <a:t>8</a:t>
            </a:fld>
            <a:endParaRPr lang="en-US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8806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F4FBAF61-1570-0048-AD98-4AF447CA1D3A}" type="slidenum">
              <a:rPr lang="en-US" sz="1200">
                <a:solidFill>
                  <a:srgbClr val="000000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88068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63E9920-4C3D-2B4C-90BF-0DC2961904FF}" type="slidenum">
              <a:rPr lang="en-US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eaLnBrk="1" hangingPunct="1"/>
              <a:t>9</a:t>
            </a:fld>
            <a:endParaRPr lang="en-US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9011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C80239EC-4822-6743-9D68-5D38E41A670D}" type="slidenum">
              <a:rPr lang="en-US" sz="1200">
                <a:solidFill>
                  <a:srgbClr val="000000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90116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8524FC-94C7-6F45-8C72-8E06DC2C4C0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588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CD9948-988B-9E45-A993-A901C7B1E3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371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5813" cy="57134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7134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91630E-3D72-974E-B4CD-F335CFDDD9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411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ABB1D-F5EF-674E-A454-589CDECF81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444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80012-FAFD-1C48-B533-6BCB13D7BB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3245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D7B0B-6E48-6744-8A55-BDCD7611A9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235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478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E98911-ED10-D942-9219-E1BE6994D5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610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0A99D-9BBA-A243-9A0F-456EC6561F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5293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CD5EB8-99E6-D54F-BFB8-43C086A010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5249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25C2A-1450-7D4B-8CDA-E953C46874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6621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00FA9-78A7-BB43-B391-9FC0FDD0D8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562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AE68FF-46C7-E540-BDD7-E00F14655A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618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5950A-0956-4041-AD95-85607DD96D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9831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DD1DF-A9D1-FE41-AEDA-03C8194595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750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81750" y="152400"/>
            <a:ext cx="207645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152400"/>
            <a:ext cx="607695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46D07-4B22-E147-8C3F-99046B8281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488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7772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47800"/>
            <a:ext cx="77724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848100"/>
            <a:ext cx="77724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57185-3431-E349-AB30-D3079D0CA5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4240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7772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47800"/>
            <a:ext cx="38100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447800"/>
            <a:ext cx="38100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E1608-550C-6A49-AF97-5284BECD85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8572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" y="152400"/>
            <a:ext cx="83058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75131-7CBE-1C41-A909-D912A14A4D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0082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7772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447800"/>
            <a:ext cx="38100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3848100"/>
            <a:ext cx="38100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447800"/>
            <a:ext cx="38100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3E98C-4EFA-1747-BCE1-96CA44AB56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9994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7772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47800"/>
            <a:ext cx="77724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848100"/>
            <a:ext cx="77724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EEDEA-33A7-1741-A681-CA03A866DA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2058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52400" y="152400"/>
            <a:ext cx="7772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447800"/>
            <a:ext cx="38100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47800"/>
            <a:ext cx="38100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848100"/>
            <a:ext cx="38100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848100"/>
            <a:ext cx="38100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66D55-EC64-A642-8500-DC2C35D2B8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4189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ABB1D-F5EF-674E-A454-589CDECF81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297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0EF005-1CC9-2040-B4FF-3BC14BA017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004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80012-FAFD-1C48-B533-6BCB13D7BB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0459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D7B0B-6E48-6744-8A55-BDCD7611A9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5676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478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E98911-ED10-D942-9219-E1BE6994D5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4817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0A99D-9BBA-A243-9A0F-456EC6561F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5319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CD5EB8-99E6-D54F-BFB8-43C086A010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0593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25C2A-1450-7D4B-8CDA-E953C46874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4555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00FA9-78A7-BB43-B391-9FC0FDD0D8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7434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5950A-0956-4041-AD95-85607DD96D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080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DD1DF-A9D1-FE41-AEDA-03C8194595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4775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81750" y="152400"/>
            <a:ext cx="207645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152400"/>
            <a:ext cx="607695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46D07-4B22-E147-8C3F-99046B8281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618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722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722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4D9021-9B98-824E-ACF8-A8FDE5FC44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3151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7772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47800"/>
            <a:ext cx="77724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848100"/>
            <a:ext cx="77724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57185-3431-E349-AB30-D3079D0CA5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289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7772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47800"/>
            <a:ext cx="38100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447800"/>
            <a:ext cx="38100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E1608-550C-6A49-AF97-5284BECD85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8766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" y="152400"/>
            <a:ext cx="83058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75131-7CBE-1C41-A909-D912A14A4D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5125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7772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447800"/>
            <a:ext cx="38100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3848100"/>
            <a:ext cx="38100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447800"/>
            <a:ext cx="38100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3E98C-4EFA-1747-BCE1-96CA44AB56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581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7772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47800"/>
            <a:ext cx="77724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848100"/>
            <a:ext cx="77724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EEDEA-33A7-1741-A681-CA03A866DA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5735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52400" y="152400"/>
            <a:ext cx="7772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447800"/>
            <a:ext cx="38100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47800"/>
            <a:ext cx="38100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848100"/>
            <a:ext cx="38100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848100"/>
            <a:ext cx="38100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66D55-EC64-A642-8500-DC2C35D2B8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860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E4C458-6F0B-7846-B168-C424710C07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4880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405637-6C57-0246-AFE6-50795A4C1D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487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BFAB6F-AB4E-DA44-9F4C-80D32E8B2E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844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1AEB42-D161-C64C-A59F-2ABBDB6CE2D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35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415C35-8ADA-D540-976B-9A8D403440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908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D3FF13-1E90-974D-8CEC-87C2BDC5B4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2646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B1CEB2-330B-2F43-BC8A-C8A4780087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51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1F46E4-BFF5-B24F-944E-17C506F6A6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235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F89A9A-E4D8-694E-96C4-76AB677CBE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993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4B75EE-9B30-FE41-BA26-6E474929A8E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854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7B7C25-28D2-5F4D-A611-96E75CB37C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915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6675"/>
            <a:ext cx="2055813" cy="6057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6675"/>
            <a:ext cx="6019800" cy="6057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FDF70A-64E4-FB44-A1C5-364B9636F7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7216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8524FC-94C7-6F45-8C72-8E06DC2C4C0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0633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AE68FF-46C7-E540-BDD7-E00F14655A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2259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0EF005-1CC9-2040-B4FF-3BC14BA017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103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FEBCEE-F4F9-564A-97EB-D4CE6DF39E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8986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722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722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4D9021-9B98-824E-ACF8-A8FDE5FC44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3686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415C35-8ADA-D540-976B-9A8D403440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461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FEBCEE-F4F9-564A-97EB-D4CE6DF39E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717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83CD03-C172-FB4D-B16D-6D3F1A2D66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9642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077866-F1A1-9645-BC7C-3D2908DA09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1957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A24258-FAA0-444F-9739-82151FEFFD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5366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CD9948-988B-9E45-A993-A901C7B1E3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8082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5813" cy="57134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7134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91630E-3D72-974E-B4CD-F335CFDDD9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7101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3AC01A-EF6A-EC49-BE91-8DB0F6CD7E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8468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25A6D5-A8AB-4549-94EF-F4B8ECC0B5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461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83CD03-C172-FB4D-B16D-6D3F1A2D66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5876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1F7C9D-9535-9347-A728-EEA75F2A23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1485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722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722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EDE40D-D018-B347-AE14-1C92E0E327A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0233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E172BC-E584-3F40-A2B5-1D93C01A2F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4264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4E61AF-293B-EA46-8039-45A77EA5EA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224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3C1D85-734B-2A4F-AAF5-4D0E664EAB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55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2931B3-4BDF-704A-8D41-D085CCD10B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506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D1D562-C844-6E4F-84A9-EE20DA4E54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7616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A2B647-C50D-504E-8770-CFDBA29B68A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0383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5813" cy="57134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7134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9997C5-1C73-9243-9AC2-4B8B7D81ED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299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3AC01A-EF6A-EC49-BE91-8DB0F6CD7E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280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077866-F1A1-9645-BC7C-3D2908DA09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3626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25A6D5-A8AB-4549-94EF-F4B8ECC0B5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0500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1F7C9D-9535-9347-A728-EEA75F2A23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459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722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722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EDE40D-D018-B347-AE14-1C92E0E327A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30841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E172BC-E584-3F40-A2B5-1D93C01A2F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8139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4E61AF-293B-EA46-8039-45A77EA5EA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76565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3C1D85-734B-2A4F-AAF5-4D0E664EAB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29653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2931B3-4BDF-704A-8D41-D085CCD10B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066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D1D562-C844-6E4F-84A9-EE20DA4E54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67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A2B647-C50D-504E-8770-CFDBA29B68A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89360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5813" cy="57134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7134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9997C5-1C73-9243-9AC2-4B8B7D81ED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774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A24258-FAA0-444F-9739-82151FEFFD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7236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25450"/>
            <a:ext cx="7772400" cy="1143000"/>
          </a:xfrm>
        </p:spPr>
        <p:txBody>
          <a:bodyPr/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1828800"/>
            <a:ext cx="7696200" cy="3454400"/>
          </a:xfrm>
          <a:noFill/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79974923"/>
      </p:ext>
    </p:extLst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124" y="165100"/>
            <a:ext cx="7534275" cy="78422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7772400" cy="264072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610600" y="6400800"/>
            <a:ext cx="533400" cy="4572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5F9D047-77B4-3649-A658-92DFDFC56B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510097"/>
      </p:ext>
    </p:extLst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1A087-D6F6-5E42-AD4A-506A726E37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38214"/>
      </p:ext>
    </p:extLst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942" y="178955"/>
            <a:ext cx="7499640" cy="7842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7772400" cy="2640723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610600" y="6400800"/>
            <a:ext cx="533400" cy="4572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468F2661-3D5D-3D48-BE2A-5BE03F4BBC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402462"/>
      </p:ext>
    </p:extLst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A8AE3-B250-6646-9B99-35372B8000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640155"/>
      </p:ext>
    </p:extLst>
  </p:cSld>
  <p:clrMapOvr>
    <a:masterClrMapping/>
  </p:clrMapOvr>
  <p:transition xmlns:p14="http://schemas.microsoft.com/office/powerpoint/2010/main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25450"/>
            <a:ext cx="7772400" cy="1143000"/>
          </a:xfrm>
        </p:spPr>
        <p:txBody>
          <a:bodyPr/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1828800"/>
            <a:ext cx="7696200" cy="34544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28576609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Relationship Id="rId9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13" Type="http://schemas.openxmlformats.org/officeDocument/2006/relationships/image" Target="../media/image2.jpe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theme" Target="../theme/theme6.xml"/><Relationship Id="rId13" Type="http://schemas.openxmlformats.org/officeDocument/2006/relationships/image" Target="../media/image1.png"/><Relationship Id="rId14" Type="http://schemas.openxmlformats.org/officeDocument/2006/relationships/image" Target="../media/image5.png"/><Relationship Id="rId15" Type="http://schemas.openxmlformats.org/officeDocument/2006/relationships/image" Target="../media/image6.png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9.xml"/><Relationship Id="rId12" Type="http://schemas.openxmlformats.org/officeDocument/2006/relationships/theme" Target="../theme/theme7.xml"/><Relationship Id="rId13" Type="http://schemas.openxmlformats.org/officeDocument/2006/relationships/image" Target="../media/image1.png"/><Relationship Id="rId14" Type="http://schemas.openxmlformats.org/officeDocument/2006/relationships/image" Target="../media/image5.png"/><Relationship Id="rId15" Type="http://schemas.openxmlformats.org/officeDocument/2006/relationships/image" Target="../media/image6.png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Relationship Id="rId9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2.xml"/><Relationship Id="rId4" Type="http://schemas.openxmlformats.org/officeDocument/2006/relationships/theme" Target="../theme/theme8.xml"/><Relationship Id="rId5" Type="http://schemas.openxmlformats.org/officeDocument/2006/relationships/image" Target="../media/image7.jpe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90.xml"/><Relationship Id="rId2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4" Type="http://schemas.openxmlformats.org/officeDocument/2006/relationships/theme" Target="../theme/theme9.xml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93.xml"/><Relationship Id="rId2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9600"/>
            <a:ext cx="8228013" cy="80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72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228600" y="6477000"/>
            <a:ext cx="2133600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2438400" y="6477000"/>
            <a:ext cx="4343400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858000" y="6477000"/>
            <a:ext cx="21320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SzPct val="45000"/>
              <a:buFont typeface="Wingdings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charset="0"/>
                <a:cs typeface="Arial Unicode MS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fld id="{E9B577B8-EB06-124E-B103-C7BA6E24BEDC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t>‹#›</a:t>
            </a:fld>
            <a:endParaRPr lang="en-US">
              <a:ea typeface="ＭＳ Ｐゴシック" charset="0"/>
            </a:endParaRPr>
          </a:p>
        </p:txBody>
      </p:sp>
      <p:pic>
        <p:nvPicPr>
          <p:cNvPr id="2055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2667000" cy="77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4388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j-lt"/>
          <a:ea typeface="+mj-ea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Arial" charset="0"/>
          <a:ea typeface="ＭＳ Ｐゴシック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Arial" charset="0"/>
          <a:ea typeface="ＭＳ Ｐゴシック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Arial" charset="0"/>
          <a:ea typeface="ＭＳ Ｐゴシック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47800"/>
            <a:ext cx="7772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14EA4C-3F52-DD4A-AEDA-5402C5D1DE4E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304800" y="1143000"/>
            <a:ext cx="84582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511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147AF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147AFA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147AFA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147AFA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147AFA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147AFA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147AFA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147AFA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147AFA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C8C8C8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C8C8C8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C8C8C8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C8C8C8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C8C8C8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8C8C8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8C8C8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8C8C8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8C8C8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47800"/>
            <a:ext cx="7772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14EA4C-3F52-DD4A-AEDA-5402C5D1DE4E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304800" y="1143000"/>
            <a:ext cx="84582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144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147AF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147AFA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147AFA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147AFA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147AFA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147AFA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147AFA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147AFA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147AFA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C8C8C8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C8C8C8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C8C8C8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C8C8C8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C8C8C8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8C8C8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8C8C8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8C8C8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8C8C8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035050" y="66675"/>
            <a:ext cx="68834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FFFFFF"/>
              </a:buClr>
              <a:buSzPct val="45000"/>
              <a:buFont typeface="Wingdings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  <a:latin typeface="Times New Roman" charset="0"/>
                <a:cs typeface="Arial Unicode MS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FB7F04-98B7-904E-BA1B-87379ACC1C62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</a:endParaRPr>
          </a:p>
        </p:txBody>
      </p:sp>
      <p:pic>
        <p:nvPicPr>
          <p:cNvPr id="3079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49213"/>
            <a:ext cx="866775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0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228600"/>
            <a:ext cx="1052512" cy="7858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1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920750"/>
            <a:ext cx="709612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2082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 i="1">
          <a:solidFill>
            <a:srgbClr val="FF9900"/>
          </a:solidFill>
          <a:latin typeface="+mj-lt"/>
          <a:ea typeface="+mj-ea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 i="1">
          <a:solidFill>
            <a:srgbClr val="FF9900"/>
          </a:solidFill>
          <a:latin typeface="Arial" charset="0"/>
          <a:ea typeface="ＭＳ Ｐゴシック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 i="1">
          <a:solidFill>
            <a:srgbClr val="FF9900"/>
          </a:solidFill>
          <a:latin typeface="Arial" charset="0"/>
          <a:ea typeface="ＭＳ Ｐゴシック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 i="1">
          <a:solidFill>
            <a:srgbClr val="FF9900"/>
          </a:solidFill>
          <a:latin typeface="Arial" charset="0"/>
          <a:ea typeface="ＭＳ Ｐゴシック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 i="1">
          <a:solidFill>
            <a:srgbClr val="FF9900"/>
          </a:solidFill>
          <a:latin typeface="Arial" charset="0"/>
          <a:ea typeface="ＭＳ Ｐゴシック" charset="-128"/>
          <a:cs typeface="ＭＳ Ｐゴシック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 i="1">
          <a:solidFill>
            <a:srgbClr val="FF9900"/>
          </a:solidFill>
          <a:latin typeface="Arial" charset="0"/>
          <a:ea typeface="ＭＳ Ｐゴシック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 i="1">
          <a:solidFill>
            <a:srgbClr val="FF9900"/>
          </a:solidFill>
          <a:latin typeface="Arial" charset="0"/>
          <a:ea typeface="ＭＳ Ｐゴシック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 i="1">
          <a:solidFill>
            <a:srgbClr val="FF9900"/>
          </a:solidFill>
          <a:latin typeface="Arial" charset="0"/>
          <a:ea typeface="ＭＳ Ｐゴシック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 i="1">
          <a:solidFill>
            <a:srgbClr val="FF9900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FFFFFF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FFFFFF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FFFFFF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9600"/>
            <a:ext cx="8228013" cy="80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72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228600" y="6477000"/>
            <a:ext cx="2133600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2438400" y="6477000"/>
            <a:ext cx="4343400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858000" y="6477000"/>
            <a:ext cx="21320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SzPct val="45000"/>
              <a:buFont typeface="Wingdings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charset="0"/>
                <a:cs typeface="Arial Unicode MS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fld id="{E9B577B8-EB06-124E-B103-C7BA6E24BEDC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t>‹#›</a:t>
            </a:fld>
            <a:endParaRPr lang="en-US">
              <a:ea typeface="ＭＳ Ｐゴシック" charset="0"/>
            </a:endParaRPr>
          </a:p>
        </p:txBody>
      </p:sp>
      <p:pic>
        <p:nvPicPr>
          <p:cNvPr id="2055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2667000" cy="77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9737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j-lt"/>
          <a:ea typeface="+mj-ea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Arial" charset="0"/>
          <a:ea typeface="ＭＳ Ｐゴシック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Arial" charset="0"/>
          <a:ea typeface="ＭＳ Ｐゴシック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Arial" charset="0"/>
          <a:ea typeface="ＭＳ Ｐゴシック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67676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9600"/>
            <a:ext cx="8228013" cy="80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72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76200" y="6600825"/>
            <a:ext cx="311943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2466975" y="6600825"/>
            <a:ext cx="43434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858000" y="6600825"/>
            <a:ext cx="21320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fld id="{961D7018-0FB8-D54D-9C48-61358EE3FCB8}" type="slidenum">
              <a:rPr lang="en-US">
                <a:latin typeface="Arial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SzPct val="100000"/>
              </a:pPr>
              <a:t>‹#›</a:t>
            </a:fld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1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2286000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32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74625"/>
            <a:ext cx="536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33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100013"/>
            <a:ext cx="517525" cy="50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8646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FF"/>
          </a:solidFill>
          <a:latin typeface="+mj-lt"/>
          <a:ea typeface="+mj-ea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FF"/>
          </a:solidFill>
          <a:latin typeface="Arial" charset="0"/>
          <a:ea typeface="ＭＳ Ｐゴシック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FF"/>
          </a:solidFill>
          <a:latin typeface="Arial" charset="0"/>
          <a:ea typeface="ＭＳ Ｐゴシック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FF"/>
          </a:solidFill>
          <a:latin typeface="Arial" charset="0"/>
          <a:ea typeface="ＭＳ Ｐゴシック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FF"/>
          </a:solidFill>
          <a:latin typeface="Arial" charset="0"/>
          <a:ea typeface="ＭＳ Ｐゴシック" charset="-128"/>
          <a:cs typeface="ＭＳ Ｐゴシック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FF"/>
          </a:solidFill>
          <a:latin typeface="Arial" charset="0"/>
          <a:ea typeface="ＭＳ Ｐゴシック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FF"/>
          </a:solidFill>
          <a:latin typeface="Arial" charset="0"/>
          <a:ea typeface="ＭＳ Ｐゴシック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FF"/>
          </a:solidFill>
          <a:latin typeface="Arial" charset="0"/>
          <a:ea typeface="ＭＳ Ｐゴシック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FF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67676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9600"/>
            <a:ext cx="8228013" cy="80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72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76200" y="6600825"/>
            <a:ext cx="311943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2466975" y="6600825"/>
            <a:ext cx="43434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858000" y="6600825"/>
            <a:ext cx="21320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fld id="{961D7018-0FB8-D54D-9C48-61358EE3FCB8}" type="slidenum">
              <a:rPr lang="en-US">
                <a:latin typeface="Arial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SzPct val="100000"/>
              </a:pPr>
              <a:t>‹#›</a:t>
            </a:fld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1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2286000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32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74625"/>
            <a:ext cx="536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33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100013"/>
            <a:ext cx="517525" cy="50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1084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FF"/>
          </a:solidFill>
          <a:latin typeface="+mj-lt"/>
          <a:ea typeface="+mj-ea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FF"/>
          </a:solidFill>
          <a:latin typeface="Arial" charset="0"/>
          <a:ea typeface="ＭＳ Ｐゴシック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FF"/>
          </a:solidFill>
          <a:latin typeface="Arial" charset="0"/>
          <a:ea typeface="ＭＳ Ｐゴシック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FF"/>
          </a:solidFill>
          <a:latin typeface="Arial" charset="0"/>
          <a:ea typeface="ＭＳ Ｐゴシック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FF"/>
          </a:solidFill>
          <a:latin typeface="Arial" charset="0"/>
          <a:ea typeface="ＭＳ Ｐゴシック" charset="-128"/>
          <a:cs typeface="ＭＳ Ｐゴシック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FF"/>
          </a:solidFill>
          <a:latin typeface="Arial" charset="0"/>
          <a:ea typeface="ＭＳ Ｐゴシック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FF"/>
          </a:solidFill>
          <a:latin typeface="Arial" charset="0"/>
          <a:ea typeface="ＭＳ Ｐゴシック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FF"/>
          </a:solidFill>
          <a:latin typeface="Arial" charset="0"/>
          <a:ea typeface="ＭＳ Ｐゴシック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FF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76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358775"/>
            <a:ext cx="753427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3170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EAE68E"/>
                </a:solidFill>
                <a:latin typeface="Times" pitchFamily="-65" charset="0"/>
                <a:ea typeface="+mn-ea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00800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rgbClr val="EAE68E"/>
                </a:solidFill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F7D16D6-63B1-3649-9B2C-598674D7B2C9}" type="slidenum">
              <a:rPr lang="en-US"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1533525" y="1066800"/>
            <a:ext cx="6161088" cy="1588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EAE68E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031" name="Group 12"/>
          <p:cNvGrpSpPr>
            <a:grpSpLocks/>
          </p:cNvGrpSpPr>
          <p:nvPr/>
        </p:nvGrpSpPr>
        <p:grpSpPr bwMode="auto">
          <a:xfrm>
            <a:off x="88900" y="209550"/>
            <a:ext cx="665163" cy="665163"/>
            <a:chOff x="183870" y="209552"/>
            <a:chExt cx="665329" cy="665329"/>
          </a:xfrm>
        </p:grpSpPr>
        <p:sp>
          <p:nvSpPr>
            <p:cNvPr id="1033" name="Oval 11"/>
            <p:cNvSpPr>
              <a:spLocks noChangeArrowheads="1"/>
            </p:cNvSpPr>
            <p:nvPr userDrawn="1"/>
          </p:nvSpPr>
          <p:spPr bwMode="auto">
            <a:xfrm>
              <a:off x="210865" y="214316"/>
              <a:ext cx="625631" cy="62245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342900" indent="-342900" defTabSz="91440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z="2000" b="1" smtClean="0">
                <a:solidFill>
                  <a:srgbClr val="EAE68E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034" name="Picture 9" descr="lick3.jpeg"/>
            <p:cNvPicPr>
              <a:picLocks noChangeAspect="1"/>
            </p:cNvPicPr>
            <p:nvPr userDrawn="1"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870" y="209552"/>
              <a:ext cx="665329" cy="665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32" name="Picture 10" descr="LAO_Small.gif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" y="185738"/>
            <a:ext cx="59055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138107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2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4000">
          <a:solidFill>
            <a:schemeClr val="tx2"/>
          </a:solidFill>
          <a:latin typeface="+mn-lt"/>
          <a:ea typeface="ＭＳ Ｐゴシック" pitchFamily="-106" charset="-128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2"/>
          </a:solidFill>
          <a:latin typeface="+mn-lt"/>
          <a:ea typeface="ＭＳ Ｐゴシック" pitchFamily="-106" charset="-128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2"/>
          </a:solidFill>
          <a:latin typeface="+mn-lt"/>
          <a:ea typeface="ＭＳ Ｐゴシック" pitchFamily="-106" charset="-128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har char="»"/>
        <a:defRPr sz="3200">
          <a:solidFill>
            <a:schemeClr val="tx2"/>
          </a:solidFill>
          <a:latin typeface="+mn-lt"/>
          <a:ea typeface="ＭＳ Ｐゴシック" pitchFamily="-106" charset="-128"/>
        </a:defRPr>
      </a:lvl5pPr>
      <a:lvl6pPr marL="22288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2"/>
          </a:solidFill>
          <a:latin typeface="+mn-lt"/>
        </a:defRPr>
      </a:lvl6pPr>
      <a:lvl7pPr marL="26860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2"/>
          </a:solidFill>
          <a:latin typeface="+mn-lt"/>
        </a:defRPr>
      </a:lvl7pPr>
      <a:lvl8pPr marL="31432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2"/>
          </a:solidFill>
          <a:latin typeface="+mn-lt"/>
        </a:defRPr>
      </a:lvl8pPr>
      <a:lvl9pPr marL="36004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0076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96963" y="2552700"/>
            <a:ext cx="753427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EAE68E"/>
                </a:solidFill>
                <a:latin typeface="Times" pitchFamily="-65" charset="0"/>
                <a:ea typeface="+mn-ea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00800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rgbClr val="EAE68E"/>
                </a:solidFill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5DC72A9-1C1F-3747-8642-81A72BB0B99B}" type="slidenum">
              <a:rPr lang="en-US"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  <a:ea typeface="ＭＳ Ｐゴシック" charset="0"/>
            </a:endParaRPr>
          </a:p>
        </p:txBody>
      </p:sp>
      <p:grpSp>
        <p:nvGrpSpPr>
          <p:cNvPr id="4101" name="Group 12"/>
          <p:cNvGrpSpPr>
            <a:grpSpLocks/>
          </p:cNvGrpSpPr>
          <p:nvPr/>
        </p:nvGrpSpPr>
        <p:grpSpPr bwMode="auto">
          <a:xfrm>
            <a:off x="88900" y="209550"/>
            <a:ext cx="665163" cy="665163"/>
            <a:chOff x="183870" y="209552"/>
            <a:chExt cx="665329" cy="665329"/>
          </a:xfrm>
        </p:grpSpPr>
        <p:sp>
          <p:nvSpPr>
            <p:cNvPr id="4102" name="Oval 11"/>
            <p:cNvSpPr>
              <a:spLocks noChangeArrowheads="1"/>
            </p:cNvSpPr>
            <p:nvPr userDrawn="1"/>
          </p:nvSpPr>
          <p:spPr bwMode="auto">
            <a:xfrm>
              <a:off x="210865" y="214316"/>
              <a:ext cx="625631" cy="62245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342900" indent="-342900" defTabSz="91440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z="2000" b="1" smtClean="0">
                <a:solidFill>
                  <a:srgbClr val="EAE68E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4103" name="Picture 9" descr="lick3.jpeg"/>
            <p:cNvPicPr>
              <a:picLocks noChangeAspect="1"/>
            </p:cNvPicPr>
            <p:nvPr userDrawn="1"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870" y="209552"/>
              <a:ext cx="665329" cy="665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1598072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2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4000">
          <a:solidFill>
            <a:schemeClr val="tx2"/>
          </a:solidFill>
          <a:latin typeface="+mn-lt"/>
          <a:ea typeface="ＭＳ Ｐゴシック" pitchFamily="-106" charset="-128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2"/>
          </a:solidFill>
          <a:latin typeface="+mn-lt"/>
          <a:ea typeface="ＭＳ Ｐゴシック" pitchFamily="-106" charset="-128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2"/>
          </a:solidFill>
          <a:latin typeface="+mn-lt"/>
          <a:ea typeface="ＭＳ Ｐゴシック" pitchFamily="-106" charset="-128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har char="»"/>
        <a:defRPr sz="3200">
          <a:solidFill>
            <a:schemeClr val="tx2"/>
          </a:solidFill>
          <a:latin typeface="+mn-lt"/>
          <a:ea typeface="ＭＳ Ｐゴシック" pitchFamily="-106" charset="-128"/>
        </a:defRPr>
      </a:lvl5pPr>
      <a:lvl6pPr marL="22288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2"/>
          </a:solidFill>
          <a:latin typeface="+mn-lt"/>
        </a:defRPr>
      </a:lvl6pPr>
      <a:lvl7pPr marL="26860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2"/>
          </a:solidFill>
          <a:latin typeface="+mn-lt"/>
        </a:defRPr>
      </a:lvl7pPr>
      <a:lvl8pPr marL="31432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2"/>
          </a:solidFill>
          <a:latin typeface="+mn-lt"/>
        </a:defRPr>
      </a:lvl8pPr>
      <a:lvl9pPr marL="36004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1" Type="http://schemas.openxmlformats.org/officeDocument/2006/relationships/slideLayout" Target="../slideLayouts/slideLayout8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emf"/><Relationship Id="rId6" Type="http://schemas.openxmlformats.org/officeDocument/2006/relationships/image" Target="../media/image32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28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Relationship Id="rId11" Type="http://schemas.openxmlformats.org/officeDocument/2006/relationships/image" Target="../media/image3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image" Target="../media/image40.jpeg"/><Relationship Id="rId3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93.xml"/><Relationship Id="rId2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3" y="2463800"/>
            <a:ext cx="785177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1371600" y="738188"/>
            <a:ext cx="6781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z="3200" b="1">
                <a:solidFill>
                  <a:srgbClr val="000000"/>
                </a:solidFill>
              </a:rPr>
              <a:t>Why do astronomers need AO?</a:t>
            </a:r>
          </a:p>
        </p:txBody>
      </p:sp>
      <p:sp>
        <p:nvSpPr>
          <p:cNvPr id="23556" name="Text Box 3"/>
          <p:cNvSpPr txBox="1">
            <a:spLocks noChangeArrowheads="1"/>
          </p:cNvSpPr>
          <p:nvPr/>
        </p:nvSpPr>
        <p:spPr bwMode="auto">
          <a:xfrm>
            <a:off x="1003300" y="2501900"/>
            <a:ext cx="71755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ts val="1125"/>
              </a:spcBef>
              <a:spcAft>
                <a:spcPct val="0"/>
              </a:spcAft>
              <a:buSzPct val="100000"/>
            </a:pPr>
            <a:r>
              <a:rPr lang="en-US" b="1">
                <a:solidFill>
                  <a:srgbClr val="FFFFFF"/>
                </a:solidFill>
              </a:rPr>
              <a:t>Lick Observatory, 1 m telescope</a:t>
            </a:r>
          </a:p>
        </p:txBody>
      </p:sp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831850" y="4495800"/>
            <a:ext cx="1828800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b="1">
                <a:solidFill>
                  <a:srgbClr val="FFFFFF"/>
                </a:solidFill>
              </a:rPr>
              <a:t>Long exposure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b="1">
                <a:solidFill>
                  <a:srgbClr val="FFFFFF"/>
                </a:solidFill>
              </a:rPr>
              <a:t>image</a:t>
            </a:r>
          </a:p>
        </p:txBody>
      </p:sp>
      <p:sp>
        <p:nvSpPr>
          <p:cNvPr id="23558" name="Text Box 5"/>
          <p:cNvSpPr txBox="1">
            <a:spLocks noChangeArrowheads="1"/>
          </p:cNvSpPr>
          <p:nvPr/>
        </p:nvSpPr>
        <p:spPr bwMode="auto">
          <a:xfrm>
            <a:off x="3543300" y="4495800"/>
            <a:ext cx="2235200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b="1">
                <a:solidFill>
                  <a:srgbClr val="FFFFFF"/>
                </a:solidFill>
              </a:rPr>
              <a:t>Short exposure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b="1">
                <a:solidFill>
                  <a:srgbClr val="FFFFFF"/>
                </a:solidFill>
              </a:rPr>
              <a:t>image: “speckles”</a:t>
            </a:r>
          </a:p>
        </p:txBody>
      </p:sp>
      <p:sp>
        <p:nvSpPr>
          <p:cNvPr id="23559" name="Text Box 6"/>
          <p:cNvSpPr txBox="1">
            <a:spLocks noChangeArrowheads="1"/>
          </p:cNvSpPr>
          <p:nvPr/>
        </p:nvSpPr>
        <p:spPr bwMode="auto">
          <a:xfrm>
            <a:off x="6362700" y="4491038"/>
            <a:ext cx="2070100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b="1">
                <a:solidFill>
                  <a:srgbClr val="FFFFFF"/>
                </a:solidFill>
              </a:rPr>
              <a:t>With adaptive optics </a:t>
            </a:r>
          </a:p>
        </p:txBody>
      </p:sp>
      <p:sp>
        <p:nvSpPr>
          <p:cNvPr id="23560" name="Text Box 7"/>
          <p:cNvSpPr txBox="1">
            <a:spLocks noChangeArrowheads="1"/>
          </p:cNvSpPr>
          <p:nvPr/>
        </p:nvSpPr>
        <p:spPr bwMode="auto">
          <a:xfrm>
            <a:off x="2384425" y="1538288"/>
            <a:ext cx="44164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z="2400" b="1">
                <a:solidFill>
                  <a:srgbClr val="022066"/>
                </a:solidFill>
                <a:latin typeface="Trebuchet MS" charset="0"/>
              </a:rPr>
              <a:t>Three images of a bright star:</a:t>
            </a:r>
          </a:p>
        </p:txBody>
      </p:sp>
      <p:grpSp>
        <p:nvGrpSpPr>
          <p:cNvPr id="24584" name="Group 8"/>
          <p:cNvGrpSpPr>
            <a:grpSpLocks/>
          </p:cNvGrpSpPr>
          <p:nvPr/>
        </p:nvGrpSpPr>
        <p:grpSpPr bwMode="auto">
          <a:xfrm>
            <a:off x="433388" y="3875088"/>
            <a:ext cx="8297862" cy="2511425"/>
            <a:chOff x="273" y="2441"/>
            <a:chExt cx="5227" cy="1582"/>
          </a:xfrm>
        </p:grpSpPr>
        <p:sp>
          <p:nvSpPr>
            <p:cNvPr id="23562" name="Text Box 9"/>
            <p:cNvSpPr txBox="1">
              <a:spLocks noChangeArrowheads="1"/>
            </p:cNvSpPr>
            <p:nvPr/>
          </p:nvSpPr>
          <p:spPr bwMode="auto">
            <a:xfrm>
              <a:off x="273" y="3504"/>
              <a:ext cx="5228" cy="520"/>
            </a:xfrm>
            <a:prstGeom prst="rect">
              <a:avLst/>
            </a:prstGeom>
            <a:solidFill>
              <a:srgbClr val="BBE0E3"/>
            </a:solidFill>
            <a:ln w="19080">
              <a:solidFill>
                <a:srgbClr val="03145B"/>
              </a:solidFill>
              <a:miter lim="800000"/>
              <a:headEnd/>
              <a:tailEnd/>
            </a:ln>
            <a:effectLst>
              <a:outerShdw blurRad="63500" dist="17819" dir="2700000" algn="ctr" rotWithShape="0">
                <a:srgbClr val="000000">
                  <a:alpha val="74998"/>
                </a:srgbClr>
              </a:outerShdw>
            </a:effec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r>
                <a:rPr lang="en-US" sz="2400" b="1">
                  <a:solidFill>
                    <a:srgbClr val="022066"/>
                  </a:solidFill>
                  <a:latin typeface="Trebuchet MS" charset="0"/>
                </a:rPr>
                <a:t>If image of a star is very small, your telescope will also be able to see fine details of galaxies, star clusters, ...</a:t>
              </a:r>
            </a:p>
          </p:txBody>
        </p:sp>
        <p:sp>
          <p:nvSpPr>
            <p:cNvPr id="23563" name="Line 10"/>
            <p:cNvSpPr>
              <a:spLocks noChangeShapeType="1"/>
            </p:cNvSpPr>
            <p:nvPr/>
          </p:nvSpPr>
          <p:spPr bwMode="auto">
            <a:xfrm flipV="1">
              <a:off x="3437" y="2440"/>
              <a:ext cx="1140" cy="1002"/>
            </a:xfrm>
            <a:prstGeom prst="line">
              <a:avLst/>
            </a:prstGeom>
            <a:noFill/>
            <a:ln w="57240">
              <a:solidFill>
                <a:srgbClr val="BBE0E3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080860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1"/>
          <p:cNvSpPr txBox="1">
            <a:spLocks noChangeArrowheads="1"/>
          </p:cNvSpPr>
          <p:nvPr/>
        </p:nvSpPr>
        <p:spPr bwMode="auto">
          <a:xfrm>
            <a:off x="1447800" y="641350"/>
            <a:ext cx="62944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z="3200" b="1">
                <a:solidFill>
                  <a:srgbClr val="000000"/>
                </a:solidFill>
              </a:rPr>
              <a:t>Anatomy of a Laser Guide Star</a:t>
            </a:r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88" y="1373188"/>
            <a:ext cx="3357562" cy="513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7892" name="Text Box 3"/>
          <p:cNvSpPr txBox="1">
            <a:spLocks noChangeArrowheads="1"/>
          </p:cNvSpPr>
          <p:nvPr/>
        </p:nvSpPr>
        <p:spPr bwMode="auto">
          <a:xfrm>
            <a:off x="4979988" y="4994275"/>
            <a:ext cx="3173412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z="2000">
                <a:solidFill>
                  <a:srgbClr val="000000"/>
                </a:solidFill>
              </a:rPr>
              <a:t>Back scatter from air molecules</a:t>
            </a:r>
          </a:p>
        </p:txBody>
      </p:sp>
      <p:sp>
        <p:nvSpPr>
          <p:cNvPr id="37893" name="Text Box 4"/>
          <p:cNvSpPr txBox="1">
            <a:spLocks noChangeArrowheads="1"/>
          </p:cNvSpPr>
          <p:nvPr/>
        </p:nvSpPr>
        <p:spPr bwMode="auto">
          <a:xfrm>
            <a:off x="5334000" y="1277938"/>
            <a:ext cx="2971800" cy="131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z="2000">
                <a:solidFill>
                  <a:srgbClr val="000000"/>
                </a:solidFill>
              </a:rPr>
              <a:t>The Guide Star: Fluorescent scattering by the mesospheric Sodium layer at ~ 95 km</a:t>
            </a:r>
          </a:p>
        </p:txBody>
      </p:sp>
      <p:sp>
        <p:nvSpPr>
          <p:cNvPr id="37894" name="Line 5"/>
          <p:cNvSpPr>
            <a:spLocks noChangeShapeType="1"/>
          </p:cNvSpPr>
          <p:nvPr/>
        </p:nvSpPr>
        <p:spPr bwMode="auto">
          <a:xfrm flipH="1">
            <a:off x="4054475" y="1781175"/>
            <a:ext cx="1357313" cy="330200"/>
          </a:xfrm>
          <a:prstGeom prst="line">
            <a:avLst/>
          </a:prstGeom>
          <a:noFill/>
          <a:ln w="28440">
            <a:solidFill>
              <a:srgbClr val="FF9933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895" name="Line 6"/>
          <p:cNvSpPr>
            <a:spLocks noChangeShapeType="1"/>
          </p:cNvSpPr>
          <p:nvPr/>
        </p:nvSpPr>
        <p:spPr bwMode="auto">
          <a:xfrm flipH="1" flipV="1">
            <a:off x="3546475" y="5106988"/>
            <a:ext cx="1593850" cy="173037"/>
          </a:xfrm>
          <a:prstGeom prst="line">
            <a:avLst/>
          </a:prstGeom>
          <a:noFill/>
          <a:ln w="28440">
            <a:solidFill>
              <a:srgbClr val="FF9933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896" name="Line 7"/>
          <p:cNvSpPr>
            <a:spLocks noChangeShapeType="1"/>
          </p:cNvSpPr>
          <p:nvPr/>
        </p:nvSpPr>
        <p:spPr bwMode="auto">
          <a:xfrm flipH="1" flipV="1">
            <a:off x="3775075" y="2836863"/>
            <a:ext cx="1636713" cy="469900"/>
          </a:xfrm>
          <a:prstGeom prst="line">
            <a:avLst/>
          </a:prstGeom>
          <a:noFill/>
          <a:ln w="28440">
            <a:solidFill>
              <a:srgbClr val="FF9933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897" name="Text Box 8"/>
          <p:cNvSpPr txBox="1">
            <a:spLocks noChangeArrowheads="1"/>
          </p:cNvSpPr>
          <p:nvPr/>
        </p:nvSpPr>
        <p:spPr bwMode="auto">
          <a:xfrm>
            <a:off x="5335588" y="2895600"/>
            <a:ext cx="3046412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z="2000">
                <a:solidFill>
                  <a:srgbClr val="000000"/>
                </a:solidFill>
              </a:rPr>
              <a:t>Maximum altitude of (unwanted) backscatter from the air ~ 35 km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3352800" y="6063643"/>
            <a:ext cx="14033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Lick Obs.</a:t>
            </a:r>
          </a:p>
        </p:txBody>
      </p:sp>
    </p:spTree>
    <p:extLst>
      <p:ext uri="{BB962C8B-B14F-4D97-AF65-F5344CB8AC3E}">
        <p14:creationId xmlns:p14="http://schemas.microsoft.com/office/powerpoint/2010/main" val="13119558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ChangeArrowheads="1"/>
          </p:cNvSpPr>
          <p:nvPr/>
        </p:nvSpPr>
        <p:spPr bwMode="auto">
          <a:xfrm>
            <a:off x="4479925" y="3244850"/>
            <a:ext cx="28352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38915" name="Rectangle 2"/>
          <p:cNvSpPr>
            <a:spLocks noChangeArrowheads="1"/>
          </p:cNvSpPr>
          <p:nvPr/>
        </p:nvSpPr>
        <p:spPr bwMode="auto">
          <a:xfrm>
            <a:off x="152400" y="4572000"/>
            <a:ext cx="35814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Figure 9</a:t>
            </a:r>
            <a:r>
              <a:rPr lang="en-US"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. Variation of the mesospheric sodium density as a function of time and altitude was measured using the Lick Observatory Shane Telescope sodium laser. Drift-scan images from the Nickel, 600 meters to the west, enable us to resolve time and altitude dependence.</a:t>
            </a:r>
          </a:p>
        </p:txBody>
      </p:sp>
      <p:pic>
        <p:nvPicPr>
          <p:cNvPr id="3891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2"/>
          <a:stretch/>
        </p:blipFill>
        <p:spPr bwMode="auto">
          <a:xfrm rot="16200000">
            <a:off x="3954462" y="1169988"/>
            <a:ext cx="4911725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38917" name="Group 4"/>
          <p:cNvGrpSpPr>
            <a:grpSpLocks/>
          </p:cNvGrpSpPr>
          <p:nvPr/>
        </p:nvGrpSpPr>
        <p:grpSpPr bwMode="auto">
          <a:xfrm>
            <a:off x="457200" y="1600200"/>
            <a:ext cx="3189288" cy="2867025"/>
            <a:chOff x="288" y="1008"/>
            <a:chExt cx="2009" cy="1806"/>
          </a:xfrm>
        </p:grpSpPr>
        <p:sp>
          <p:nvSpPr>
            <p:cNvPr id="38919" name="AutoShape 5"/>
            <p:cNvSpPr>
              <a:spLocks noChangeArrowheads="1"/>
            </p:cNvSpPr>
            <p:nvPr/>
          </p:nvSpPr>
          <p:spPr bwMode="auto">
            <a:xfrm>
              <a:off x="1500" y="2050"/>
              <a:ext cx="725" cy="500"/>
            </a:xfrm>
            <a:custGeom>
              <a:avLst/>
              <a:gdLst>
                <a:gd name="T0" fmla="*/ 3 w 1848"/>
                <a:gd name="T1" fmla="*/ 500 h 1352"/>
                <a:gd name="T2" fmla="*/ 3 w 1848"/>
                <a:gd name="T3" fmla="*/ 429 h 1352"/>
                <a:gd name="T4" fmla="*/ 3 w 1848"/>
                <a:gd name="T5" fmla="*/ 305 h 1352"/>
                <a:gd name="T6" fmla="*/ 22 w 1848"/>
                <a:gd name="T7" fmla="*/ 234 h 1352"/>
                <a:gd name="T8" fmla="*/ 60 w 1848"/>
                <a:gd name="T9" fmla="*/ 163 h 1352"/>
                <a:gd name="T10" fmla="*/ 97 w 1848"/>
                <a:gd name="T11" fmla="*/ 109 h 1352"/>
                <a:gd name="T12" fmla="*/ 154 w 1848"/>
                <a:gd name="T13" fmla="*/ 56 h 1352"/>
                <a:gd name="T14" fmla="*/ 210 w 1848"/>
                <a:gd name="T15" fmla="*/ 21 h 1352"/>
                <a:gd name="T16" fmla="*/ 267 w 1848"/>
                <a:gd name="T17" fmla="*/ 3 h 1352"/>
                <a:gd name="T18" fmla="*/ 323 w 1848"/>
                <a:gd name="T19" fmla="*/ 3 h 1352"/>
                <a:gd name="T20" fmla="*/ 361 w 1848"/>
                <a:gd name="T21" fmla="*/ 3 h 1352"/>
                <a:gd name="T22" fmla="*/ 455 w 1848"/>
                <a:gd name="T23" fmla="*/ 3 h 1352"/>
                <a:gd name="T24" fmla="*/ 493 w 1848"/>
                <a:gd name="T25" fmla="*/ 21 h 1352"/>
                <a:gd name="T26" fmla="*/ 530 w 1848"/>
                <a:gd name="T27" fmla="*/ 38 h 1352"/>
                <a:gd name="T28" fmla="*/ 587 w 1848"/>
                <a:gd name="T29" fmla="*/ 92 h 1352"/>
                <a:gd name="T30" fmla="*/ 643 w 1848"/>
                <a:gd name="T31" fmla="*/ 145 h 1352"/>
                <a:gd name="T32" fmla="*/ 681 w 1848"/>
                <a:gd name="T33" fmla="*/ 216 h 1352"/>
                <a:gd name="T34" fmla="*/ 719 w 1848"/>
                <a:gd name="T35" fmla="*/ 305 h 1352"/>
                <a:gd name="T36" fmla="*/ 719 w 1848"/>
                <a:gd name="T37" fmla="*/ 340 h 1352"/>
                <a:gd name="T38" fmla="*/ 719 w 1848"/>
                <a:gd name="T39" fmla="*/ 411 h 1352"/>
                <a:gd name="T40" fmla="*/ 719 w 1848"/>
                <a:gd name="T41" fmla="*/ 500 h 135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848"/>
                <a:gd name="T64" fmla="*/ 0 h 1352"/>
                <a:gd name="T65" fmla="*/ 1848 w 1848"/>
                <a:gd name="T66" fmla="*/ 1352 h 135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848" h="1352">
                  <a:moveTo>
                    <a:pt x="8" y="1352"/>
                  </a:moveTo>
                  <a:cubicBezTo>
                    <a:pt x="8" y="1300"/>
                    <a:pt x="8" y="1248"/>
                    <a:pt x="8" y="1160"/>
                  </a:cubicBezTo>
                  <a:cubicBezTo>
                    <a:pt x="8" y="1072"/>
                    <a:pt x="0" y="912"/>
                    <a:pt x="8" y="824"/>
                  </a:cubicBezTo>
                  <a:cubicBezTo>
                    <a:pt x="16" y="736"/>
                    <a:pt x="32" y="696"/>
                    <a:pt x="56" y="632"/>
                  </a:cubicBezTo>
                  <a:cubicBezTo>
                    <a:pt x="80" y="568"/>
                    <a:pt x="120" y="496"/>
                    <a:pt x="152" y="440"/>
                  </a:cubicBezTo>
                  <a:cubicBezTo>
                    <a:pt x="184" y="384"/>
                    <a:pt x="208" y="344"/>
                    <a:pt x="248" y="296"/>
                  </a:cubicBezTo>
                  <a:cubicBezTo>
                    <a:pt x="288" y="248"/>
                    <a:pt x="344" y="192"/>
                    <a:pt x="392" y="152"/>
                  </a:cubicBezTo>
                  <a:cubicBezTo>
                    <a:pt x="440" y="112"/>
                    <a:pt x="488" y="80"/>
                    <a:pt x="536" y="56"/>
                  </a:cubicBezTo>
                  <a:cubicBezTo>
                    <a:pt x="584" y="32"/>
                    <a:pt x="632" y="16"/>
                    <a:pt x="680" y="8"/>
                  </a:cubicBezTo>
                  <a:cubicBezTo>
                    <a:pt x="728" y="0"/>
                    <a:pt x="784" y="8"/>
                    <a:pt x="824" y="8"/>
                  </a:cubicBezTo>
                  <a:cubicBezTo>
                    <a:pt x="864" y="8"/>
                    <a:pt x="864" y="8"/>
                    <a:pt x="920" y="8"/>
                  </a:cubicBezTo>
                  <a:cubicBezTo>
                    <a:pt x="976" y="8"/>
                    <a:pt x="1104" y="0"/>
                    <a:pt x="1160" y="8"/>
                  </a:cubicBezTo>
                  <a:cubicBezTo>
                    <a:pt x="1216" y="16"/>
                    <a:pt x="1224" y="40"/>
                    <a:pt x="1256" y="56"/>
                  </a:cubicBezTo>
                  <a:cubicBezTo>
                    <a:pt x="1288" y="72"/>
                    <a:pt x="1312" y="72"/>
                    <a:pt x="1352" y="104"/>
                  </a:cubicBezTo>
                  <a:cubicBezTo>
                    <a:pt x="1392" y="136"/>
                    <a:pt x="1448" y="200"/>
                    <a:pt x="1496" y="248"/>
                  </a:cubicBezTo>
                  <a:cubicBezTo>
                    <a:pt x="1544" y="296"/>
                    <a:pt x="1600" y="336"/>
                    <a:pt x="1640" y="392"/>
                  </a:cubicBezTo>
                  <a:cubicBezTo>
                    <a:pt x="1680" y="448"/>
                    <a:pt x="1704" y="512"/>
                    <a:pt x="1736" y="584"/>
                  </a:cubicBezTo>
                  <a:cubicBezTo>
                    <a:pt x="1768" y="656"/>
                    <a:pt x="1816" y="768"/>
                    <a:pt x="1832" y="824"/>
                  </a:cubicBezTo>
                  <a:cubicBezTo>
                    <a:pt x="1848" y="880"/>
                    <a:pt x="1832" y="872"/>
                    <a:pt x="1832" y="920"/>
                  </a:cubicBezTo>
                  <a:cubicBezTo>
                    <a:pt x="1832" y="968"/>
                    <a:pt x="1832" y="1040"/>
                    <a:pt x="1832" y="1112"/>
                  </a:cubicBezTo>
                  <a:cubicBezTo>
                    <a:pt x="1832" y="1184"/>
                    <a:pt x="1832" y="1312"/>
                    <a:pt x="1832" y="1352"/>
                  </a:cubicBezTo>
                </a:path>
              </a:pathLst>
            </a:custGeom>
            <a:noFill/>
            <a:ln w="7632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920" name="Line 6"/>
            <p:cNvSpPr>
              <a:spLocks noChangeShapeType="1"/>
            </p:cNvSpPr>
            <p:nvPr/>
          </p:nvSpPr>
          <p:spPr bwMode="auto">
            <a:xfrm flipV="1">
              <a:off x="1857" y="1035"/>
              <a:ext cx="1" cy="1131"/>
            </a:xfrm>
            <a:prstGeom prst="line">
              <a:avLst/>
            </a:prstGeom>
            <a:noFill/>
            <a:ln w="38160">
              <a:solidFill>
                <a:srgbClr val="E3BB34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921" name="AutoShape 7"/>
            <p:cNvSpPr>
              <a:spLocks noChangeArrowheads="1"/>
            </p:cNvSpPr>
            <p:nvPr/>
          </p:nvSpPr>
          <p:spPr bwMode="auto">
            <a:xfrm>
              <a:off x="316" y="2220"/>
              <a:ext cx="468" cy="330"/>
            </a:xfrm>
            <a:custGeom>
              <a:avLst/>
              <a:gdLst>
                <a:gd name="T0" fmla="*/ 2 w 1848"/>
                <a:gd name="T1" fmla="*/ 330 h 1352"/>
                <a:gd name="T2" fmla="*/ 2 w 1848"/>
                <a:gd name="T3" fmla="*/ 283 h 1352"/>
                <a:gd name="T4" fmla="*/ 2 w 1848"/>
                <a:gd name="T5" fmla="*/ 201 h 1352"/>
                <a:gd name="T6" fmla="*/ 14 w 1848"/>
                <a:gd name="T7" fmla="*/ 154 h 1352"/>
                <a:gd name="T8" fmla="*/ 38 w 1848"/>
                <a:gd name="T9" fmla="*/ 107 h 1352"/>
                <a:gd name="T10" fmla="*/ 63 w 1848"/>
                <a:gd name="T11" fmla="*/ 72 h 1352"/>
                <a:gd name="T12" fmla="*/ 99 w 1848"/>
                <a:gd name="T13" fmla="*/ 37 h 1352"/>
                <a:gd name="T14" fmla="*/ 136 w 1848"/>
                <a:gd name="T15" fmla="*/ 14 h 1352"/>
                <a:gd name="T16" fmla="*/ 172 w 1848"/>
                <a:gd name="T17" fmla="*/ 2 h 1352"/>
                <a:gd name="T18" fmla="*/ 209 w 1848"/>
                <a:gd name="T19" fmla="*/ 2 h 1352"/>
                <a:gd name="T20" fmla="*/ 233 w 1848"/>
                <a:gd name="T21" fmla="*/ 2 h 1352"/>
                <a:gd name="T22" fmla="*/ 294 w 1848"/>
                <a:gd name="T23" fmla="*/ 2 h 1352"/>
                <a:gd name="T24" fmla="*/ 318 w 1848"/>
                <a:gd name="T25" fmla="*/ 14 h 1352"/>
                <a:gd name="T26" fmla="*/ 342 w 1848"/>
                <a:gd name="T27" fmla="*/ 25 h 1352"/>
                <a:gd name="T28" fmla="*/ 379 w 1848"/>
                <a:gd name="T29" fmla="*/ 61 h 1352"/>
                <a:gd name="T30" fmla="*/ 415 w 1848"/>
                <a:gd name="T31" fmla="*/ 96 h 1352"/>
                <a:gd name="T32" fmla="*/ 440 w 1848"/>
                <a:gd name="T33" fmla="*/ 143 h 1352"/>
                <a:gd name="T34" fmla="*/ 464 w 1848"/>
                <a:gd name="T35" fmla="*/ 201 h 1352"/>
                <a:gd name="T36" fmla="*/ 464 w 1848"/>
                <a:gd name="T37" fmla="*/ 225 h 1352"/>
                <a:gd name="T38" fmla="*/ 464 w 1848"/>
                <a:gd name="T39" fmla="*/ 271 h 1352"/>
                <a:gd name="T40" fmla="*/ 464 w 1848"/>
                <a:gd name="T41" fmla="*/ 330 h 135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848"/>
                <a:gd name="T64" fmla="*/ 0 h 1352"/>
                <a:gd name="T65" fmla="*/ 1848 w 1848"/>
                <a:gd name="T66" fmla="*/ 1352 h 135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848" h="1352">
                  <a:moveTo>
                    <a:pt x="8" y="1352"/>
                  </a:moveTo>
                  <a:cubicBezTo>
                    <a:pt x="8" y="1300"/>
                    <a:pt x="8" y="1248"/>
                    <a:pt x="8" y="1160"/>
                  </a:cubicBezTo>
                  <a:cubicBezTo>
                    <a:pt x="8" y="1072"/>
                    <a:pt x="0" y="912"/>
                    <a:pt x="8" y="824"/>
                  </a:cubicBezTo>
                  <a:cubicBezTo>
                    <a:pt x="16" y="736"/>
                    <a:pt x="32" y="696"/>
                    <a:pt x="56" y="632"/>
                  </a:cubicBezTo>
                  <a:cubicBezTo>
                    <a:pt x="80" y="568"/>
                    <a:pt x="120" y="496"/>
                    <a:pt x="152" y="440"/>
                  </a:cubicBezTo>
                  <a:cubicBezTo>
                    <a:pt x="184" y="384"/>
                    <a:pt x="208" y="344"/>
                    <a:pt x="248" y="296"/>
                  </a:cubicBezTo>
                  <a:cubicBezTo>
                    <a:pt x="288" y="248"/>
                    <a:pt x="344" y="192"/>
                    <a:pt x="392" y="152"/>
                  </a:cubicBezTo>
                  <a:cubicBezTo>
                    <a:pt x="440" y="112"/>
                    <a:pt x="488" y="80"/>
                    <a:pt x="536" y="56"/>
                  </a:cubicBezTo>
                  <a:cubicBezTo>
                    <a:pt x="584" y="32"/>
                    <a:pt x="632" y="16"/>
                    <a:pt x="680" y="8"/>
                  </a:cubicBezTo>
                  <a:cubicBezTo>
                    <a:pt x="728" y="0"/>
                    <a:pt x="784" y="8"/>
                    <a:pt x="824" y="8"/>
                  </a:cubicBezTo>
                  <a:cubicBezTo>
                    <a:pt x="864" y="8"/>
                    <a:pt x="864" y="8"/>
                    <a:pt x="920" y="8"/>
                  </a:cubicBezTo>
                  <a:cubicBezTo>
                    <a:pt x="976" y="8"/>
                    <a:pt x="1104" y="0"/>
                    <a:pt x="1160" y="8"/>
                  </a:cubicBezTo>
                  <a:cubicBezTo>
                    <a:pt x="1216" y="16"/>
                    <a:pt x="1224" y="40"/>
                    <a:pt x="1256" y="56"/>
                  </a:cubicBezTo>
                  <a:cubicBezTo>
                    <a:pt x="1288" y="72"/>
                    <a:pt x="1312" y="72"/>
                    <a:pt x="1352" y="104"/>
                  </a:cubicBezTo>
                  <a:cubicBezTo>
                    <a:pt x="1392" y="136"/>
                    <a:pt x="1448" y="200"/>
                    <a:pt x="1496" y="248"/>
                  </a:cubicBezTo>
                  <a:cubicBezTo>
                    <a:pt x="1544" y="296"/>
                    <a:pt x="1600" y="336"/>
                    <a:pt x="1640" y="392"/>
                  </a:cubicBezTo>
                  <a:cubicBezTo>
                    <a:pt x="1680" y="448"/>
                    <a:pt x="1704" y="512"/>
                    <a:pt x="1736" y="584"/>
                  </a:cubicBezTo>
                  <a:cubicBezTo>
                    <a:pt x="1768" y="656"/>
                    <a:pt x="1816" y="768"/>
                    <a:pt x="1832" y="824"/>
                  </a:cubicBezTo>
                  <a:cubicBezTo>
                    <a:pt x="1848" y="880"/>
                    <a:pt x="1832" y="872"/>
                    <a:pt x="1832" y="920"/>
                  </a:cubicBezTo>
                  <a:cubicBezTo>
                    <a:pt x="1832" y="968"/>
                    <a:pt x="1832" y="1040"/>
                    <a:pt x="1832" y="1112"/>
                  </a:cubicBezTo>
                  <a:cubicBezTo>
                    <a:pt x="1832" y="1184"/>
                    <a:pt x="1832" y="1312"/>
                    <a:pt x="1832" y="1352"/>
                  </a:cubicBezTo>
                </a:path>
              </a:pathLst>
            </a:custGeom>
            <a:noFill/>
            <a:ln w="7632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922" name="Line 8"/>
            <p:cNvSpPr>
              <a:spLocks noChangeShapeType="1"/>
            </p:cNvSpPr>
            <p:nvPr/>
          </p:nvSpPr>
          <p:spPr bwMode="auto">
            <a:xfrm flipH="1">
              <a:off x="535" y="1036"/>
              <a:ext cx="1323" cy="132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923" name="Line 9"/>
            <p:cNvSpPr>
              <a:spLocks noChangeShapeType="1"/>
            </p:cNvSpPr>
            <p:nvPr/>
          </p:nvSpPr>
          <p:spPr bwMode="auto">
            <a:xfrm>
              <a:off x="811" y="2440"/>
              <a:ext cx="633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924" name="Text Box 10"/>
            <p:cNvSpPr txBox="1">
              <a:spLocks noChangeArrowheads="1"/>
            </p:cNvSpPr>
            <p:nvPr/>
          </p:nvSpPr>
          <p:spPr bwMode="auto">
            <a:xfrm>
              <a:off x="949" y="2468"/>
              <a:ext cx="391" cy="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r>
                <a:rPr lang="en-US" sz="1100" b="1">
                  <a:solidFill>
                    <a:srgbClr val="000000"/>
                  </a:solidFill>
                </a:rPr>
                <a:t>600 m</a:t>
              </a:r>
            </a:p>
          </p:txBody>
        </p:sp>
        <p:sp>
          <p:nvSpPr>
            <p:cNvPr id="38925" name="Text Box 11"/>
            <p:cNvSpPr txBox="1">
              <a:spLocks noChangeArrowheads="1"/>
            </p:cNvSpPr>
            <p:nvPr/>
          </p:nvSpPr>
          <p:spPr bwMode="auto">
            <a:xfrm>
              <a:off x="288" y="2545"/>
              <a:ext cx="523" cy="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r>
                <a:rPr lang="en-US" sz="1100" i="1">
                  <a:solidFill>
                    <a:srgbClr val="000000"/>
                  </a:solidFill>
                </a:rPr>
                <a:t>Nickel, 1m</a:t>
              </a:r>
            </a:p>
          </p:txBody>
        </p:sp>
        <p:sp>
          <p:nvSpPr>
            <p:cNvPr id="39948" name="Text Box 12"/>
            <p:cNvSpPr txBox="1">
              <a:spLocks noChangeArrowheads="1"/>
            </p:cNvSpPr>
            <p:nvPr/>
          </p:nvSpPr>
          <p:spPr bwMode="auto">
            <a:xfrm>
              <a:off x="1582" y="2523"/>
              <a:ext cx="523" cy="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r>
                <a:rPr lang="en-US" sz="11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Shane, 3m</a:t>
              </a:r>
            </a:p>
          </p:txBody>
        </p:sp>
        <p:sp>
          <p:nvSpPr>
            <p:cNvPr id="38927" name="Text Box 13"/>
            <p:cNvSpPr txBox="1">
              <a:spLocks noChangeArrowheads="1"/>
            </p:cNvSpPr>
            <p:nvPr/>
          </p:nvSpPr>
          <p:spPr bwMode="auto">
            <a:xfrm>
              <a:off x="1885" y="1449"/>
              <a:ext cx="391" cy="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r>
                <a:rPr lang="en-US" sz="1100" b="1">
                  <a:solidFill>
                    <a:srgbClr val="000000"/>
                  </a:solidFill>
                </a:rPr>
                <a:t>90 km</a:t>
              </a:r>
            </a:p>
          </p:txBody>
        </p:sp>
        <p:sp>
          <p:nvSpPr>
            <p:cNvPr id="38928" name="Line 14"/>
            <p:cNvSpPr>
              <a:spLocks noChangeShapeType="1"/>
            </p:cNvSpPr>
            <p:nvPr/>
          </p:nvSpPr>
          <p:spPr bwMode="auto">
            <a:xfrm flipH="1">
              <a:off x="535" y="1146"/>
              <a:ext cx="1323" cy="121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929" name="AutoShape 15"/>
            <p:cNvSpPr>
              <a:spLocks noChangeArrowheads="1"/>
            </p:cNvSpPr>
            <p:nvPr/>
          </p:nvSpPr>
          <p:spPr bwMode="auto">
            <a:xfrm>
              <a:off x="1059" y="1834"/>
              <a:ext cx="37" cy="28"/>
            </a:xfrm>
            <a:custGeom>
              <a:avLst/>
              <a:gdLst>
                <a:gd name="T0" fmla="*/ 0 w 112"/>
                <a:gd name="T1" fmla="*/ 4 h 56"/>
                <a:gd name="T2" fmla="*/ 32 w 112"/>
                <a:gd name="T3" fmla="*/ 4 h 56"/>
                <a:gd name="T4" fmla="*/ 32 w 112"/>
                <a:gd name="T5" fmla="*/ 28 h 56"/>
                <a:gd name="T6" fmla="*/ 0 60000 65536"/>
                <a:gd name="T7" fmla="*/ 0 60000 65536"/>
                <a:gd name="T8" fmla="*/ 0 60000 65536"/>
                <a:gd name="T9" fmla="*/ 0 w 112"/>
                <a:gd name="T10" fmla="*/ 0 h 56"/>
                <a:gd name="T11" fmla="*/ 112 w 112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2" h="56">
                  <a:moveTo>
                    <a:pt x="0" y="8"/>
                  </a:moveTo>
                  <a:cubicBezTo>
                    <a:pt x="40" y="4"/>
                    <a:pt x="80" y="0"/>
                    <a:pt x="96" y="8"/>
                  </a:cubicBezTo>
                  <a:cubicBezTo>
                    <a:pt x="112" y="16"/>
                    <a:pt x="104" y="36"/>
                    <a:pt x="96" y="56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930" name="Text Box 16"/>
            <p:cNvSpPr txBox="1">
              <a:spLocks noChangeArrowheads="1"/>
            </p:cNvSpPr>
            <p:nvPr/>
          </p:nvSpPr>
          <p:spPr bwMode="auto">
            <a:xfrm>
              <a:off x="976" y="1889"/>
              <a:ext cx="826" cy="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r>
                <a:rPr lang="en-US" sz="1100" b="1">
                  <a:solidFill>
                    <a:srgbClr val="000000"/>
                  </a:solidFill>
                </a:rPr>
                <a:t>Pixel size=0.36”</a:t>
              </a:r>
            </a:p>
          </p:txBody>
        </p:sp>
        <p:sp>
          <p:nvSpPr>
            <p:cNvPr id="38931" name="Line 17"/>
            <p:cNvSpPr>
              <a:spLocks noChangeShapeType="1"/>
            </p:cNvSpPr>
            <p:nvPr/>
          </p:nvSpPr>
          <p:spPr bwMode="auto">
            <a:xfrm>
              <a:off x="1857" y="1036"/>
              <a:ext cx="1" cy="11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932" name="Text Box 18"/>
            <p:cNvSpPr txBox="1">
              <a:spLocks noChangeArrowheads="1"/>
            </p:cNvSpPr>
            <p:nvPr/>
          </p:nvSpPr>
          <p:spPr bwMode="auto">
            <a:xfrm>
              <a:off x="1857" y="1008"/>
              <a:ext cx="441" cy="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r>
                <a:rPr lang="en-US" sz="1100" b="1">
                  <a:solidFill>
                    <a:srgbClr val="000000"/>
                  </a:solidFill>
                </a:rPr>
                <a:t>26.8 m</a:t>
              </a:r>
            </a:p>
          </p:txBody>
        </p:sp>
      </p:grpSp>
      <p:sp>
        <p:nvSpPr>
          <p:cNvPr id="38918" name="Text Box 19"/>
          <p:cNvSpPr txBox="1">
            <a:spLocks noChangeArrowheads="1"/>
          </p:cNvSpPr>
          <p:nvPr/>
        </p:nvSpPr>
        <p:spPr bwMode="auto">
          <a:xfrm>
            <a:off x="1371600" y="487363"/>
            <a:ext cx="6705600" cy="80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z="2400">
                <a:solidFill>
                  <a:srgbClr val="0000FF"/>
                </a:solidFill>
              </a:rPr>
              <a:t>Laser Guidestar Structure in the Sodium Layer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8382000" y="3773488"/>
            <a:ext cx="349250" cy="103663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6673850" y="5680075"/>
            <a:ext cx="14033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Lick Obs.</a:t>
            </a:r>
          </a:p>
        </p:txBody>
      </p:sp>
    </p:spTree>
    <p:extLst>
      <p:ext uri="{BB962C8B-B14F-4D97-AF65-F5344CB8AC3E}">
        <p14:creationId xmlns:p14="http://schemas.microsoft.com/office/powerpoint/2010/main" val="226837478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7" r="9999"/>
          <a:stretch>
            <a:fillRect/>
          </a:stretch>
        </p:blipFill>
        <p:spPr bwMode="auto">
          <a:xfrm>
            <a:off x="0" y="990600"/>
            <a:ext cx="4592638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2657" r="999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90600"/>
            <a:ext cx="4351338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9940" name="Text Box 3"/>
          <p:cNvSpPr txBox="1">
            <a:spLocks noChangeArrowheads="1"/>
          </p:cNvSpPr>
          <p:nvPr/>
        </p:nvSpPr>
        <p:spPr bwMode="auto">
          <a:xfrm>
            <a:off x="7348538" y="6461125"/>
            <a:ext cx="15668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z="2000">
                <a:solidFill>
                  <a:srgbClr val="FF8000"/>
                </a:solidFill>
              </a:rPr>
              <a:t>D. Whysong</a:t>
            </a:r>
          </a:p>
        </p:txBody>
      </p:sp>
      <p:sp>
        <p:nvSpPr>
          <p:cNvPr id="39941" name="Text Box 4"/>
          <p:cNvSpPr txBox="1">
            <a:spLocks noChangeArrowheads="1"/>
          </p:cNvSpPr>
          <p:nvPr/>
        </p:nvSpPr>
        <p:spPr bwMode="auto">
          <a:xfrm>
            <a:off x="2127250" y="-122238"/>
            <a:ext cx="6864350" cy="885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z="2800" b="1">
                <a:solidFill>
                  <a:srgbClr val="000000"/>
                </a:solidFill>
              </a:rPr>
              <a:t>Laser system on the Shane Telescope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z="2400">
                <a:solidFill>
                  <a:srgbClr val="000000"/>
                </a:solidFill>
              </a:rPr>
              <a:t>Lick Observatory, Mt Hamilton, CA</a:t>
            </a:r>
          </a:p>
        </p:txBody>
      </p:sp>
    </p:spTree>
    <p:extLst>
      <p:ext uri="{BB962C8B-B14F-4D97-AF65-F5344CB8AC3E}">
        <p14:creationId xmlns:p14="http://schemas.microsoft.com/office/powerpoint/2010/main" val="35045485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1"/>
          <p:cNvSpPr txBox="1">
            <a:spLocks noChangeArrowheads="1"/>
          </p:cNvSpPr>
          <p:nvPr/>
        </p:nvSpPr>
        <p:spPr bwMode="auto">
          <a:xfrm>
            <a:off x="457200" y="609600"/>
            <a:ext cx="8229600" cy="80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z="3200">
                <a:solidFill>
                  <a:srgbClr val="000000"/>
                </a:solidFill>
              </a:rPr>
              <a:t>LICK LASER</a:t>
            </a:r>
          </a:p>
        </p:txBody>
      </p:sp>
      <p:sp>
        <p:nvSpPr>
          <p:cNvPr id="4096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834" b="7928"/>
          <a:stretch>
            <a:fillRect/>
          </a:stretch>
        </p:blipFill>
        <p:spPr bwMode="auto">
          <a:xfrm>
            <a:off x="1952625" y="53976"/>
            <a:ext cx="5607050" cy="6556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7834" b="792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0965" name="Text Box 4"/>
          <p:cNvSpPr txBox="1">
            <a:spLocks noChangeArrowheads="1"/>
          </p:cNvSpPr>
          <p:nvPr/>
        </p:nvSpPr>
        <p:spPr bwMode="auto">
          <a:xfrm>
            <a:off x="6176963" y="6153150"/>
            <a:ext cx="2143332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z="2400" dirty="0" smtClean="0">
                <a:solidFill>
                  <a:srgbClr val="FF8000"/>
                </a:solidFill>
              </a:rPr>
              <a:t>Mt. Hamilton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z="1600" dirty="0" smtClean="0">
                <a:solidFill>
                  <a:srgbClr val="FF8000"/>
                </a:solidFill>
              </a:rPr>
              <a:t>Photo: Marshal </a:t>
            </a:r>
            <a:r>
              <a:rPr lang="en-US" sz="1600" dirty="0" err="1" smtClean="0">
                <a:solidFill>
                  <a:srgbClr val="FF8000"/>
                </a:solidFill>
              </a:rPr>
              <a:t>Perin</a:t>
            </a:r>
            <a:endParaRPr lang="en-US" sz="1600" dirty="0">
              <a:solidFill>
                <a:srgbClr val="FF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01211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A8A8A8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1"/>
          <p:cNvSpPr txBox="1">
            <a:spLocks noChangeArrowheads="1"/>
          </p:cNvSpPr>
          <p:nvPr/>
        </p:nvSpPr>
        <p:spPr bwMode="auto">
          <a:xfrm>
            <a:off x="685800" y="2470150"/>
            <a:ext cx="8001000" cy="288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33363" indent="-233363" eaLnBrk="0" hangingPunct="0">
              <a:tabLst>
                <a:tab pos="233363" algn="l"/>
                <a:tab pos="1147763" algn="l"/>
                <a:tab pos="2062163" algn="l"/>
                <a:tab pos="2976563" algn="l"/>
                <a:tab pos="3890963" algn="l"/>
                <a:tab pos="4805363" algn="l"/>
                <a:tab pos="5719763" algn="l"/>
                <a:tab pos="6634163" algn="l"/>
                <a:tab pos="7548563" algn="l"/>
                <a:tab pos="8462963" algn="l"/>
                <a:tab pos="9377363" algn="l"/>
                <a:tab pos="102917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233363" algn="l"/>
                <a:tab pos="1147763" algn="l"/>
                <a:tab pos="2062163" algn="l"/>
                <a:tab pos="2976563" algn="l"/>
                <a:tab pos="3890963" algn="l"/>
                <a:tab pos="4805363" algn="l"/>
                <a:tab pos="5719763" algn="l"/>
                <a:tab pos="6634163" algn="l"/>
                <a:tab pos="7548563" algn="l"/>
                <a:tab pos="8462963" algn="l"/>
                <a:tab pos="9377363" algn="l"/>
                <a:tab pos="102917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233363" algn="l"/>
                <a:tab pos="1147763" algn="l"/>
                <a:tab pos="2062163" algn="l"/>
                <a:tab pos="2976563" algn="l"/>
                <a:tab pos="3890963" algn="l"/>
                <a:tab pos="4805363" algn="l"/>
                <a:tab pos="5719763" algn="l"/>
                <a:tab pos="6634163" algn="l"/>
                <a:tab pos="7548563" algn="l"/>
                <a:tab pos="8462963" algn="l"/>
                <a:tab pos="9377363" algn="l"/>
                <a:tab pos="102917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233363" algn="l"/>
                <a:tab pos="1147763" algn="l"/>
                <a:tab pos="2062163" algn="l"/>
                <a:tab pos="2976563" algn="l"/>
                <a:tab pos="3890963" algn="l"/>
                <a:tab pos="4805363" algn="l"/>
                <a:tab pos="5719763" algn="l"/>
                <a:tab pos="6634163" algn="l"/>
                <a:tab pos="7548563" algn="l"/>
                <a:tab pos="8462963" algn="l"/>
                <a:tab pos="9377363" algn="l"/>
                <a:tab pos="102917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233363" algn="l"/>
                <a:tab pos="1147763" algn="l"/>
                <a:tab pos="2062163" algn="l"/>
                <a:tab pos="2976563" algn="l"/>
                <a:tab pos="3890963" algn="l"/>
                <a:tab pos="4805363" algn="l"/>
                <a:tab pos="5719763" algn="l"/>
                <a:tab pos="6634163" algn="l"/>
                <a:tab pos="7548563" algn="l"/>
                <a:tab pos="8462963" algn="l"/>
                <a:tab pos="9377363" algn="l"/>
                <a:tab pos="102917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33363" algn="l"/>
                <a:tab pos="1147763" algn="l"/>
                <a:tab pos="2062163" algn="l"/>
                <a:tab pos="2976563" algn="l"/>
                <a:tab pos="3890963" algn="l"/>
                <a:tab pos="4805363" algn="l"/>
                <a:tab pos="5719763" algn="l"/>
                <a:tab pos="6634163" algn="l"/>
                <a:tab pos="7548563" algn="l"/>
                <a:tab pos="8462963" algn="l"/>
                <a:tab pos="9377363" algn="l"/>
                <a:tab pos="102917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33363" algn="l"/>
                <a:tab pos="1147763" algn="l"/>
                <a:tab pos="2062163" algn="l"/>
                <a:tab pos="2976563" algn="l"/>
                <a:tab pos="3890963" algn="l"/>
                <a:tab pos="4805363" algn="l"/>
                <a:tab pos="5719763" algn="l"/>
                <a:tab pos="6634163" algn="l"/>
                <a:tab pos="7548563" algn="l"/>
                <a:tab pos="8462963" algn="l"/>
                <a:tab pos="9377363" algn="l"/>
                <a:tab pos="102917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33363" algn="l"/>
                <a:tab pos="1147763" algn="l"/>
                <a:tab pos="2062163" algn="l"/>
                <a:tab pos="2976563" algn="l"/>
                <a:tab pos="3890963" algn="l"/>
                <a:tab pos="4805363" algn="l"/>
                <a:tab pos="5719763" algn="l"/>
                <a:tab pos="6634163" algn="l"/>
                <a:tab pos="7548563" algn="l"/>
                <a:tab pos="8462963" algn="l"/>
                <a:tab pos="9377363" algn="l"/>
                <a:tab pos="102917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33363" algn="l"/>
                <a:tab pos="1147763" algn="l"/>
                <a:tab pos="2062163" algn="l"/>
                <a:tab pos="2976563" algn="l"/>
                <a:tab pos="3890963" algn="l"/>
                <a:tab pos="4805363" algn="l"/>
                <a:tab pos="5719763" algn="l"/>
                <a:tab pos="6634163" algn="l"/>
                <a:tab pos="7548563" algn="l"/>
                <a:tab pos="8462963" algn="l"/>
                <a:tab pos="9377363" algn="l"/>
                <a:tab pos="102917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ts val="900"/>
              </a:spcBef>
              <a:spcAft>
                <a:spcPts val="900"/>
              </a:spcAft>
              <a:buClr>
                <a:srgbClr val="000000"/>
              </a:buClr>
              <a:buSzPct val="100000"/>
              <a:buFont typeface="Arial" charset="0"/>
              <a:buNone/>
            </a:pPr>
            <a:endParaRPr lang="en-US" b="1">
              <a:solidFill>
                <a:srgbClr val="000000"/>
              </a:solidFill>
            </a:endParaRPr>
          </a:p>
          <a:p>
            <a:pPr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b="1">
                <a:solidFill>
                  <a:srgbClr val="000000"/>
                </a:solidFill>
              </a:rPr>
              <a:t>Presently funded by a grant from the Gordon and Betty Moore Foundation</a:t>
            </a:r>
          </a:p>
          <a:p>
            <a:pPr algn="ctr" eaLnBrk="1" fontAlgn="base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SzPct val="100000"/>
            </a:pPr>
            <a:r>
              <a:rPr lang="en-US" sz="2400" b="1">
                <a:solidFill>
                  <a:srgbClr val="333399"/>
                </a:solidFill>
              </a:rPr>
              <a:t>LAO Goals</a:t>
            </a:r>
          </a:p>
          <a:p>
            <a:pPr eaLnBrk="1" fontAlgn="base" hangingPunct="1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StarSymbol" charset="0"/>
              <a:buAutoNum type="arabicPeriod"/>
            </a:pPr>
            <a:r>
              <a:rPr lang="en-US" b="1">
                <a:solidFill>
                  <a:srgbClr val="333399"/>
                </a:solidFill>
              </a:rPr>
              <a:t>Develop Adaptive optics technology and methods for the next generation of extremely large ground-based telescopes</a:t>
            </a:r>
          </a:p>
          <a:p>
            <a:pPr eaLnBrk="1" fontAlgn="base" hangingPunct="1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StarSymbol" charset="0"/>
              <a:buAutoNum type="arabicPeriod"/>
            </a:pPr>
            <a:r>
              <a:rPr lang="en-US" b="1">
                <a:solidFill>
                  <a:srgbClr val="333399"/>
                </a:solidFill>
              </a:rPr>
              <a:t>Develop and build a planet finder instrument using “extreme” adaptive optics technology</a:t>
            </a:r>
          </a:p>
        </p:txBody>
      </p:sp>
      <p:sp>
        <p:nvSpPr>
          <p:cNvPr id="54275" name="Text Box 2"/>
          <p:cNvSpPr txBox="1">
            <a:spLocks noChangeArrowheads="1"/>
          </p:cNvSpPr>
          <p:nvPr/>
        </p:nvSpPr>
        <p:spPr bwMode="auto">
          <a:xfrm>
            <a:off x="1912938" y="558800"/>
            <a:ext cx="5411787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z="2800" b="1">
                <a:solidFill>
                  <a:srgbClr val="6600CC"/>
                </a:solidFill>
              </a:rPr>
              <a:t>Laboratory for Adaptive Optics</a:t>
            </a:r>
          </a:p>
        </p:txBody>
      </p:sp>
      <p:sp>
        <p:nvSpPr>
          <p:cNvPr id="54276" name="Rectangle 3"/>
          <p:cNvSpPr>
            <a:spLocks noChangeArrowheads="1"/>
          </p:cNvSpPr>
          <p:nvPr/>
        </p:nvSpPr>
        <p:spPr bwMode="auto">
          <a:xfrm>
            <a:off x="987425" y="1157288"/>
            <a:ext cx="4078288" cy="129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7632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Claire Max, Principal Investigator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Joseph Miller, co-Investigator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Jerry Nelson, co-Investigator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Donald Gavel, Laboratory Director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6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427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813" y="1617663"/>
            <a:ext cx="1828800" cy="123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427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06"/>
          <a:stretch>
            <a:fillRect/>
          </a:stretch>
        </p:blipFill>
        <p:spPr bwMode="auto">
          <a:xfrm>
            <a:off x="6934200" y="5105400"/>
            <a:ext cx="1423988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3290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427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5" y="1096963"/>
            <a:ext cx="1905000" cy="12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4280" name="Text Box 7"/>
          <p:cNvSpPr txBox="1">
            <a:spLocks noChangeArrowheads="1"/>
          </p:cNvSpPr>
          <p:nvPr/>
        </p:nvSpPr>
        <p:spPr bwMode="auto">
          <a:xfrm>
            <a:off x="674688" y="5248275"/>
            <a:ext cx="6105525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34950" indent="-233363" eaLnBrk="0" hangingPunct="0">
              <a:tabLst>
                <a:tab pos="234950" algn="l"/>
                <a:tab pos="1149350" algn="l"/>
                <a:tab pos="2063750" algn="l"/>
                <a:tab pos="2978150" algn="l"/>
                <a:tab pos="3892550" algn="l"/>
                <a:tab pos="4806950" algn="l"/>
                <a:tab pos="5721350" algn="l"/>
                <a:tab pos="6635750" algn="l"/>
                <a:tab pos="7550150" algn="l"/>
                <a:tab pos="8464550" algn="l"/>
                <a:tab pos="9378950" algn="l"/>
                <a:tab pos="1029335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234950" algn="l"/>
                <a:tab pos="1149350" algn="l"/>
                <a:tab pos="2063750" algn="l"/>
                <a:tab pos="2978150" algn="l"/>
                <a:tab pos="3892550" algn="l"/>
                <a:tab pos="4806950" algn="l"/>
                <a:tab pos="5721350" algn="l"/>
                <a:tab pos="6635750" algn="l"/>
                <a:tab pos="7550150" algn="l"/>
                <a:tab pos="8464550" algn="l"/>
                <a:tab pos="9378950" algn="l"/>
                <a:tab pos="1029335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234950" algn="l"/>
                <a:tab pos="1149350" algn="l"/>
                <a:tab pos="2063750" algn="l"/>
                <a:tab pos="2978150" algn="l"/>
                <a:tab pos="3892550" algn="l"/>
                <a:tab pos="4806950" algn="l"/>
                <a:tab pos="5721350" algn="l"/>
                <a:tab pos="6635750" algn="l"/>
                <a:tab pos="7550150" algn="l"/>
                <a:tab pos="8464550" algn="l"/>
                <a:tab pos="9378950" algn="l"/>
                <a:tab pos="1029335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234950" algn="l"/>
                <a:tab pos="1149350" algn="l"/>
                <a:tab pos="2063750" algn="l"/>
                <a:tab pos="2978150" algn="l"/>
                <a:tab pos="3892550" algn="l"/>
                <a:tab pos="4806950" algn="l"/>
                <a:tab pos="5721350" algn="l"/>
                <a:tab pos="6635750" algn="l"/>
                <a:tab pos="7550150" algn="l"/>
                <a:tab pos="8464550" algn="l"/>
                <a:tab pos="9378950" algn="l"/>
                <a:tab pos="1029335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234950" algn="l"/>
                <a:tab pos="1149350" algn="l"/>
                <a:tab pos="2063750" algn="l"/>
                <a:tab pos="2978150" algn="l"/>
                <a:tab pos="3892550" algn="l"/>
                <a:tab pos="4806950" algn="l"/>
                <a:tab pos="5721350" algn="l"/>
                <a:tab pos="6635750" algn="l"/>
                <a:tab pos="7550150" algn="l"/>
                <a:tab pos="8464550" algn="l"/>
                <a:tab pos="9378950" algn="l"/>
                <a:tab pos="1029335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34950" algn="l"/>
                <a:tab pos="1149350" algn="l"/>
                <a:tab pos="2063750" algn="l"/>
                <a:tab pos="2978150" algn="l"/>
                <a:tab pos="3892550" algn="l"/>
                <a:tab pos="4806950" algn="l"/>
                <a:tab pos="5721350" algn="l"/>
                <a:tab pos="6635750" algn="l"/>
                <a:tab pos="7550150" algn="l"/>
                <a:tab pos="8464550" algn="l"/>
                <a:tab pos="9378950" algn="l"/>
                <a:tab pos="1029335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34950" algn="l"/>
                <a:tab pos="1149350" algn="l"/>
                <a:tab pos="2063750" algn="l"/>
                <a:tab pos="2978150" algn="l"/>
                <a:tab pos="3892550" algn="l"/>
                <a:tab pos="4806950" algn="l"/>
                <a:tab pos="5721350" algn="l"/>
                <a:tab pos="6635750" algn="l"/>
                <a:tab pos="7550150" algn="l"/>
                <a:tab pos="8464550" algn="l"/>
                <a:tab pos="9378950" algn="l"/>
                <a:tab pos="1029335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34950" algn="l"/>
                <a:tab pos="1149350" algn="l"/>
                <a:tab pos="2063750" algn="l"/>
                <a:tab pos="2978150" algn="l"/>
                <a:tab pos="3892550" algn="l"/>
                <a:tab pos="4806950" algn="l"/>
                <a:tab pos="5721350" algn="l"/>
                <a:tab pos="6635750" algn="l"/>
                <a:tab pos="7550150" algn="l"/>
                <a:tab pos="8464550" algn="l"/>
                <a:tab pos="9378950" algn="l"/>
                <a:tab pos="1029335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34950" algn="l"/>
                <a:tab pos="1149350" algn="l"/>
                <a:tab pos="2063750" algn="l"/>
                <a:tab pos="2978150" algn="l"/>
                <a:tab pos="3892550" algn="l"/>
                <a:tab pos="4806950" algn="l"/>
                <a:tab pos="5721350" algn="l"/>
                <a:tab pos="6635750" algn="l"/>
                <a:tab pos="7550150" algn="l"/>
                <a:tab pos="8464550" algn="l"/>
                <a:tab pos="9378950" algn="l"/>
                <a:tab pos="1029335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b="1">
                <a:solidFill>
                  <a:srgbClr val="333399"/>
                </a:solidFill>
              </a:rPr>
              <a:t>3. Develop, test, and evaluate new components and key technologies for adaptive optics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b="1">
                <a:solidFill>
                  <a:srgbClr val="333399"/>
                </a:solidFill>
              </a:rPr>
              <a:t>4. Provide a laboratory where students and postdocs will be trained in adaptive optics design, modeling, and implementation</a:t>
            </a:r>
          </a:p>
        </p:txBody>
      </p:sp>
      <p:sp>
        <p:nvSpPr>
          <p:cNvPr id="54281" name="Text Box 8"/>
          <p:cNvSpPr txBox="1">
            <a:spLocks noChangeArrowheads="1"/>
          </p:cNvSpPr>
          <p:nvPr/>
        </p:nvSpPr>
        <p:spPr bwMode="auto">
          <a:xfrm>
            <a:off x="688975" y="2352675"/>
            <a:ext cx="6365875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33363" indent="-233363" eaLnBrk="0" hangingPunct="0">
              <a:tabLst>
                <a:tab pos="233363" algn="l"/>
                <a:tab pos="1147763" algn="l"/>
                <a:tab pos="2062163" algn="l"/>
                <a:tab pos="2976563" algn="l"/>
                <a:tab pos="3890963" algn="l"/>
                <a:tab pos="4805363" algn="l"/>
                <a:tab pos="5719763" algn="l"/>
                <a:tab pos="6634163" algn="l"/>
                <a:tab pos="7548563" algn="l"/>
                <a:tab pos="8462963" algn="l"/>
                <a:tab pos="9377363" algn="l"/>
                <a:tab pos="102917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233363" algn="l"/>
                <a:tab pos="1147763" algn="l"/>
                <a:tab pos="2062163" algn="l"/>
                <a:tab pos="2976563" algn="l"/>
                <a:tab pos="3890963" algn="l"/>
                <a:tab pos="4805363" algn="l"/>
                <a:tab pos="5719763" algn="l"/>
                <a:tab pos="6634163" algn="l"/>
                <a:tab pos="7548563" algn="l"/>
                <a:tab pos="8462963" algn="l"/>
                <a:tab pos="9377363" algn="l"/>
                <a:tab pos="102917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233363" algn="l"/>
                <a:tab pos="1147763" algn="l"/>
                <a:tab pos="2062163" algn="l"/>
                <a:tab pos="2976563" algn="l"/>
                <a:tab pos="3890963" algn="l"/>
                <a:tab pos="4805363" algn="l"/>
                <a:tab pos="5719763" algn="l"/>
                <a:tab pos="6634163" algn="l"/>
                <a:tab pos="7548563" algn="l"/>
                <a:tab pos="8462963" algn="l"/>
                <a:tab pos="9377363" algn="l"/>
                <a:tab pos="102917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233363" algn="l"/>
                <a:tab pos="1147763" algn="l"/>
                <a:tab pos="2062163" algn="l"/>
                <a:tab pos="2976563" algn="l"/>
                <a:tab pos="3890963" algn="l"/>
                <a:tab pos="4805363" algn="l"/>
                <a:tab pos="5719763" algn="l"/>
                <a:tab pos="6634163" algn="l"/>
                <a:tab pos="7548563" algn="l"/>
                <a:tab pos="8462963" algn="l"/>
                <a:tab pos="9377363" algn="l"/>
                <a:tab pos="102917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233363" algn="l"/>
                <a:tab pos="1147763" algn="l"/>
                <a:tab pos="2062163" algn="l"/>
                <a:tab pos="2976563" algn="l"/>
                <a:tab pos="3890963" algn="l"/>
                <a:tab pos="4805363" algn="l"/>
                <a:tab pos="5719763" algn="l"/>
                <a:tab pos="6634163" algn="l"/>
                <a:tab pos="7548563" algn="l"/>
                <a:tab pos="8462963" algn="l"/>
                <a:tab pos="9377363" algn="l"/>
                <a:tab pos="102917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33363" algn="l"/>
                <a:tab pos="1147763" algn="l"/>
                <a:tab pos="2062163" algn="l"/>
                <a:tab pos="2976563" algn="l"/>
                <a:tab pos="3890963" algn="l"/>
                <a:tab pos="4805363" algn="l"/>
                <a:tab pos="5719763" algn="l"/>
                <a:tab pos="6634163" algn="l"/>
                <a:tab pos="7548563" algn="l"/>
                <a:tab pos="8462963" algn="l"/>
                <a:tab pos="9377363" algn="l"/>
                <a:tab pos="102917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33363" algn="l"/>
                <a:tab pos="1147763" algn="l"/>
                <a:tab pos="2062163" algn="l"/>
                <a:tab pos="2976563" algn="l"/>
                <a:tab pos="3890963" algn="l"/>
                <a:tab pos="4805363" algn="l"/>
                <a:tab pos="5719763" algn="l"/>
                <a:tab pos="6634163" algn="l"/>
                <a:tab pos="7548563" algn="l"/>
                <a:tab pos="8462963" algn="l"/>
                <a:tab pos="9377363" algn="l"/>
                <a:tab pos="102917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33363" algn="l"/>
                <a:tab pos="1147763" algn="l"/>
                <a:tab pos="2062163" algn="l"/>
                <a:tab pos="2976563" algn="l"/>
                <a:tab pos="3890963" algn="l"/>
                <a:tab pos="4805363" algn="l"/>
                <a:tab pos="5719763" algn="l"/>
                <a:tab pos="6634163" algn="l"/>
                <a:tab pos="7548563" algn="l"/>
                <a:tab pos="8462963" algn="l"/>
                <a:tab pos="9377363" algn="l"/>
                <a:tab pos="102917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33363" algn="l"/>
                <a:tab pos="1147763" algn="l"/>
                <a:tab pos="2062163" algn="l"/>
                <a:tab pos="2976563" algn="l"/>
                <a:tab pos="3890963" algn="l"/>
                <a:tab pos="4805363" algn="l"/>
                <a:tab pos="5719763" algn="l"/>
                <a:tab pos="6634163" algn="l"/>
                <a:tab pos="7548563" algn="l"/>
                <a:tab pos="8462963" algn="l"/>
                <a:tab pos="9377363" algn="l"/>
                <a:tab pos="102917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b="1">
                <a:solidFill>
                  <a:srgbClr val="000000"/>
                </a:solidFill>
              </a:rPr>
              <a:t>A permanent facility within the UCO/Lick Observatory located at the UC Santa Cruz campus</a:t>
            </a:r>
          </a:p>
        </p:txBody>
      </p:sp>
    </p:spTree>
    <p:extLst>
      <p:ext uri="{BB962C8B-B14F-4D97-AF65-F5344CB8AC3E}">
        <p14:creationId xmlns:p14="http://schemas.microsoft.com/office/powerpoint/2010/main" val="34217979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95400"/>
            <a:ext cx="4402138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7107" name="Text Box 2"/>
          <p:cNvSpPr txBox="1">
            <a:spLocks noChangeArrowheads="1"/>
          </p:cNvSpPr>
          <p:nvPr/>
        </p:nvSpPr>
        <p:spPr bwMode="auto">
          <a:xfrm>
            <a:off x="762000" y="411163"/>
            <a:ext cx="8229600" cy="80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2400" b="1">
                <a:solidFill>
                  <a:srgbClr val="000000"/>
                </a:solidFill>
              </a:rPr>
              <a:t>Next Generation Adaptive Optics</a:t>
            </a:r>
            <a:br>
              <a:rPr lang="en-US" sz="2400" b="1">
                <a:solidFill>
                  <a:srgbClr val="000000"/>
                </a:solidFill>
              </a:rPr>
            </a:br>
            <a:r>
              <a:rPr lang="en-US" sz="2000" b="1">
                <a:solidFill>
                  <a:srgbClr val="000000"/>
                </a:solidFill>
              </a:rPr>
              <a:t>Multiple Guidestar Tomography + Volume Correction = MCAO</a:t>
            </a:r>
          </a:p>
        </p:txBody>
      </p:sp>
    </p:spTree>
    <p:extLst>
      <p:ext uri="{BB962C8B-B14F-4D97-AF65-F5344CB8AC3E}">
        <p14:creationId xmlns:p14="http://schemas.microsoft.com/office/powerpoint/2010/main" val="300555155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479425" y="387350"/>
            <a:ext cx="8229600" cy="80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3200" b="1">
                <a:solidFill>
                  <a:srgbClr val="0000FF"/>
                </a:solidFill>
              </a:rPr>
              <a:t>MCAO / MOAO Testbed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98475" y="2887663"/>
            <a:ext cx="8645525" cy="2216150"/>
          </a:xfrm>
          <a:prstGeom prst="rect">
            <a:avLst/>
          </a:prstGeom>
          <a:noFill/>
          <a:ln w="9360">
            <a:solidFill>
              <a:srgbClr val="C0C0C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lum bright="-42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338" y="2973388"/>
            <a:ext cx="6599237" cy="198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42000" contrast="54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33"/>
          <a:stretch>
            <a:fillRect/>
          </a:stretch>
        </p:blipFill>
        <p:spPr bwMode="auto">
          <a:xfrm>
            <a:off x="623888" y="3522663"/>
            <a:ext cx="1754187" cy="112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1353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 flipH="1">
            <a:off x="1598613" y="3873500"/>
            <a:ext cx="1189037" cy="1588"/>
          </a:xfrm>
          <a:prstGeom prst="line">
            <a:avLst/>
          </a:prstGeom>
          <a:noFill/>
          <a:ln w="126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H="1">
            <a:off x="2106613" y="2994025"/>
            <a:ext cx="6650037" cy="1588"/>
          </a:xfrm>
          <a:prstGeom prst="line">
            <a:avLst/>
          </a:prstGeom>
          <a:noFill/>
          <a:ln w="12600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V="1">
            <a:off x="2108200" y="2992438"/>
            <a:ext cx="1588" cy="700087"/>
          </a:xfrm>
          <a:prstGeom prst="line">
            <a:avLst/>
          </a:prstGeom>
          <a:noFill/>
          <a:ln w="12600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H="1">
            <a:off x="1544638" y="3806825"/>
            <a:ext cx="112712" cy="10953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H="1">
            <a:off x="2052638" y="2938463"/>
            <a:ext cx="112712" cy="10953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 flipH="1">
            <a:off x="2727325" y="3819525"/>
            <a:ext cx="112713" cy="10953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 flipV="1">
            <a:off x="8763000" y="3003550"/>
            <a:ext cx="1588" cy="1265238"/>
          </a:xfrm>
          <a:prstGeom prst="line">
            <a:avLst/>
          </a:prstGeom>
          <a:noFill/>
          <a:ln w="12600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 flipH="1" flipV="1">
            <a:off x="8699500" y="2935288"/>
            <a:ext cx="112713" cy="112712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 flipH="1" flipV="1">
            <a:off x="8555038" y="3476625"/>
            <a:ext cx="112712" cy="112713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>
            <a:off x="2801938" y="4643438"/>
            <a:ext cx="1587" cy="26035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>
            <a:off x="2801938" y="4903788"/>
            <a:ext cx="4357687" cy="22225"/>
          </a:xfrm>
          <a:prstGeom prst="line">
            <a:avLst/>
          </a:prstGeom>
          <a:noFill/>
          <a:ln w="936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>
            <a:off x="7153275" y="4873625"/>
            <a:ext cx="1588" cy="13652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 flipH="1" flipV="1">
            <a:off x="2741613" y="4841875"/>
            <a:ext cx="112712" cy="112713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 flipH="1">
            <a:off x="2632075" y="4926013"/>
            <a:ext cx="4522788" cy="76200"/>
          </a:xfrm>
          <a:prstGeom prst="line">
            <a:avLst/>
          </a:prstGeom>
          <a:noFill/>
          <a:ln w="936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352675" y="4918075"/>
            <a:ext cx="280988" cy="160338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2709863" y="4730750"/>
            <a:ext cx="182562" cy="6985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2733675" y="4745038"/>
            <a:ext cx="131763" cy="42862"/>
          </a:xfrm>
          <a:prstGeom prst="ellipse">
            <a:avLst/>
          </a:prstGeom>
          <a:noFill/>
          <a:ln w="6480">
            <a:solidFill>
              <a:srgbClr val="808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Line 22"/>
          <p:cNvSpPr>
            <a:spLocks noChangeShapeType="1"/>
          </p:cNvSpPr>
          <p:nvPr/>
        </p:nvSpPr>
        <p:spPr bwMode="auto">
          <a:xfrm flipV="1">
            <a:off x="2794000" y="3194050"/>
            <a:ext cx="1588" cy="560388"/>
          </a:xfrm>
          <a:prstGeom prst="line">
            <a:avLst/>
          </a:prstGeom>
          <a:noFill/>
          <a:ln w="12600">
            <a:solidFill>
              <a:srgbClr val="00CC00"/>
            </a:solidFill>
            <a:prstDash val="lgDashDot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23"/>
          <p:cNvSpPr>
            <a:spLocks noChangeShapeType="1"/>
          </p:cNvSpPr>
          <p:nvPr/>
        </p:nvSpPr>
        <p:spPr bwMode="auto">
          <a:xfrm>
            <a:off x="2794000" y="3189288"/>
            <a:ext cx="3032125" cy="1587"/>
          </a:xfrm>
          <a:prstGeom prst="line">
            <a:avLst/>
          </a:prstGeom>
          <a:noFill/>
          <a:ln w="12600">
            <a:solidFill>
              <a:srgbClr val="00CC00"/>
            </a:solidFill>
            <a:prstDash val="lgDashDot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24"/>
          <p:cNvSpPr>
            <a:spLocks noChangeShapeType="1"/>
          </p:cNvSpPr>
          <p:nvPr/>
        </p:nvSpPr>
        <p:spPr bwMode="auto">
          <a:xfrm>
            <a:off x="5826125" y="3189288"/>
            <a:ext cx="1588" cy="357187"/>
          </a:xfrm>
          <a:prstGeom prst="line">
            <a:avLst/>
          </a:prstGeom>
          <a:noFill/>
          <a:ln w="12600">
            <a:solidFill>
              <a:srgbClr val="00CC00"/>
            </a:solidFill>
            <a:prstDash val="lgDashDot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25"/>
          <p:cNvSpPr>
            <a:spLocks noChangeShapeType="1"/>
          </p:cNvSpPr>
          <p:nvPr/>
        </p:nvSpPr>
        <p:spPr bwMode="auto">
          <a:xfrm flipH="1" flipV="1">
            <a:off x="5759450" y="3484563"/>
            <a:ext cx="112713" cy="112712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26"/>
          <p:cNvSpPr>
            <a:spLocks noChangeShapeType="1"/>
          </p:cNvSpPr>
          <p:nvPr/>
        </p:nvSpPr>
        <p:spPr bwMode="auto">
          <a:xfrm flipV="1">
            <a:off x="8564563" y="4002088"/>
            <a:ext cx="109537" cy="112712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27"/>
          <p:cNvSpPr>
            <a:spLocks noChangeShapeType="1"/>
          </p:cNvSpPr>
          <p:nvPr/>
        </p:nvSpPr>
        <p:spPr bwMode="auto">
          <a:xfrm flipH="1">
            <a:off x="8439150" y="4057650"/>
            <a:ext cx="185738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28"/>
          <p:cNvSpPr>
            <a:spLocks noChangeShapeType="1"/>
          </p:cNvSpPr>
          <p:nvPr/>
        </p:nvSpPr>
        <p:spPr bwMode="auto">
          <a:xfrm>
            <a:off x="8440738" y="4057650"/>
            <a:ext cx="1587" cy="220663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1836738" y="3603625"/>
            <a:ext cx="52387" cy="1381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2190750" y="3651250"/>
            <a:ext cx="215900" cy="428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Line 31"/>
          <p:cNvSpPr>
            <a:spLocks noChangeShapeType="1"/>
          </p:cNvSpPr>
          <p:nvPr/>
        </p:nvSpPr>
        <p:spPr bwMode="auto">
          <a:xfrm flipH="1">
            <a:off x="1531938" y="3482975"/>
            <a:ext cx="139700" cy="1588"/>
          </a:xfrm>
          <a:prstGeom prst="line">
            <a:avLst/>
          </a:prstGeom>
          <a:noFill/>
          <a:ln w="648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32"/>
          <p:cNvSpPr>
            <a:spLocks noChangeShapeType="1"/>
          </p:cNvSpPr>
          <p:nvPr/>
        </p:nvSpPr>
        <p:spPr bwMode="auto">
          <a:xfrm flipV="1">
            <a:off x="1600200" y="3482975"/>
            <a:ext cx="1588" cy="193675"/>
          </a:xfrm>
          <a:prstGeom prst="line">
            <a:avLst/>
          </a:prstGeom>
          <a:noFill/>
          <a:ln w="936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Text Box 33"/>
          <p:cNvSpPr txBox="1">
            <a:spLocks noChangeArrowheads="1"/>
          </p:cNvSpPr>
          <p:nvPr/>
        </p:nvSpPr>
        <p:spPr bwMode="auto">
          <a:xfrm>
            <a:off x="1408113" y="3354388"/>
            <a:ext cx="387350" cy="16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500">
                <a:solidFill>
                  <a:srgbClr val="000000"/>
                </a:solidFill>
                <a:latin typeface="Times New Roman" charset="0"/>
              </a:rPr>
              <a:t>Ref Flat</a:t>
            </a:r>
          </a:p>
        </p:txBody>
      </p:sp>
      <p:sp>
        <p:nvSpPr>
          <p:cNvPr id="35" name="AutoShape 34"/>
          <p:cNvSpPr>
            <a:spLocks noChangeArrowheads="1"/>
          </p:cNvSpPr>
          <p:nvPr/>
        </p:nvSpPr>
        <p:spPr bwMode="auto">
          <a:xfrm>
            <a:off x="850900" y="3581400"/>
            <a:ext cx="519113" cy="204788"/>
          </a:xfrm>
          <a:custGeom>
            <a:avLst/>
            <a:gdLst>
              <a:gd name="T0" fmla="*/ 2147483647 w 305"/>
              <a:gd name="T1" fmla="*/ 0 h 129"/>
              <a:gd name="T2" fmla="*/ 2147483647 w 305"/>
              <a:gd name="T3" fmla="*/ 0 h 129"/>
              <a:gd name="T4" fmla="*/ 2147483647 w 305"/>
              <a:gd name="T5" fmla="*/ 0 h 129"/>
              <a:gd name="T6" fmla="*/ 2147483647 w 305"/>
              <a:gd name="T7" fmla="*/ 2147483647 h 129"/>
              <a:gd name="T8" fmla="*/ 0 w 305"/>
              <a:gd name="T9" fmla="*/ 2147483647 h 129"/>
              <a:gd name="T10" fmla="*/ 0 w 305"/>
              <a:gd name="T11" fmla="*/ 2147483647 h 129"/>
              <a:gd name="T12" fmla="*/ 2147483647 w 305"/>
              <a:gd name="T13" fmla="*/ 2147483647 h 129"/>
              <a:gd name="T14" fmla="*/ 2147483647 w 305"/>
              <a:gd name="T15" fmla="*/ 2147483647 h 129"/>
              <a:gd name="T16" fmla="*/ 2147483647 w 305"/>
              <a:gd name="T17" fmla="*/ 2147483647 h 129"/>
              <a:gd name="T18" fmla="*/ 2147483647 w 305"/>
              <a:gd name="T19" fmla="*/ 2147483647 h 129"/>
              <a:gd name="T20" fmla="*/ 2147483647 w 305"/>
              <a:gd name="T21" fmla="*/ 2147483647 h 129"/>
              <a:gd name="T22" fmla="*/ 2147483647 w 305"/>
              <a:gd name="T23" fmla="*/ 2147483647 h 129"/>
              <a:gd name="T24" fmla="*/ 2147483647 w 305"/>
              <a:gd name="T25" fmla="*/ 2147483647 h 129"/>
              <a:gd name="T26" fmla="*/ 2147483647 w 305"/>
              <a:gd name="T27" fmla="*/ 2147483647 h 129"/>
              <a:gd name="T28" fmla="*/ 2147483647 w 305"/>
              <a:gd name="T29" fmla="*/ 2147483647 h 129"/>
              <a:gd name="T30" fmla="*/ 2147483647 w 305"/>
              <a:gd name="T31" fmla="*/ 2147483647 h 129"/>
              <a:gd name="T32" fmla="*/ 2147483647 w 305"/>
              <a:gd name="T33" fmla="*/ 2147483647 h 129"/>
              <a:gd name="T34" fmla="*/ 2147483647 w 305"/>
              <a:gd name="T35" fmla="*/ 0 h 12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305"/>
              <a:gd name="T55" fmla="*/ 0 h 129"/>
              <a:gd name="T56" fmla="*/ 305 w 305"/>
              <a:gd name="T57" fmla="*/ 129 h 129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305" h="129">
                <a:moveTo>
                  <a:pt x="257" y="0"/>
                </a:moveTo>
                <a:lnTo>
                  <a:pt x="221" y="0"/>
                </a:lnTo>
                <a:lnTo>
                  <a:pt x="118" y="0"/>
                </a:lnTo>
                <a:lnTo>
                  <a:pt x="118" y="24"/>
                </a:lnTo>
                <a:lnTo>
                  <a:pt x="0" y="24"/>
                </a:lnTo>
                <a:lnTo>
                  <a:pt x="0" y="96"/>
                </a:lnTo>
                <a:lnTo>
                  <a:pt x="120" y="96"/>
                </a:lnTo>
                <a:lnTo>
                  <a:pt x="118" y="113"/>
                </a:lnTo>
                <a:lnTo>
                  <a:pt x="182" y="113"/>
                </a:lnTo>
                <a:lnTo>
                  <a:pt x="180" y="129"/>
                </a:lnTo>
                <a:lnTo>
                  <a:pt x="194" y="129"/>
                </a:lnTo>
                <a:lnTo>
                  <a:pt x="194" y="113"/>
                </a:lnTo>
                <a:lnTo>
                  <a:pt x="262" y="113"/>
                </a:lnTo>
                <a:lnTo>
                  <a:pt x="262" y="96"/>
                </a:lnTo>
                <a:lnTo>
                  <a:pt x="305" y="96"/>
                </a:lnTo>
                <a:lnTo>
                  <a:pt x="305" y="24"/>
                </a:lnTo>
                <a:lnTo>
                  <a:pt x="259" y="24"/>
                </a:lnTo>
                <a:lnTo>
                  <a:pt x="257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Text Box 35"/>
          <p:cNvSpPr txBox="1">
            <a:spLocks noChangeArrowheads="1"/>
          </p:cNvSpPr>
          <p:nvPr/>
        </p:nvSpPr>
        <p:spPr bwMode="auto">
          <a:xfrm>
            <a:off x="1004888" y="3579813"/>
            <a:ext cx="309562" cy="16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500">
                <a:solidFill>
                  <a:srgbClr val="000000"/>
                </a:solidFill>
                <a:latin typeface="Times New Roman" charset="0"/>
              </a:rPr>
              <a:t>SLM</a:t>
            </a:r>
          </a:p>
        </p:txBody>
      </p:sp>
      <p:sp>
        <p:nvSpPr>
          <p:cNvPr id="37" name="Line 36"/>
          <p:cNvSpPr>
            <a:spLocks noChangeShapeType="1"/>
          </p:cNvSpPr>
          <p:nvPr/>
        </p:nvSpPr>
        <p:spPr bwMode="auto">
          <a:xfrm flipH="1">
            <a:off x="2738438" y="3128963"/>
            <a:ext cx="112712" cy="10953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Line 37"/>
          <p:cNvSpPr>
            <a:spLocks noChangeShapeType="1"/>
          </p:cNvSpPr>
          <p:nvPr/>
        </p:nvSpPr>
        <p:spPr bwMode="auto">
          <a:xfrm>
            <a:off x="5765800" y="3136900"/>
            <a:ext cx="109538" cy="10953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Text Box 38"/>
          <p:cNvSpPr txBox="1">
            <a:spLocks noChangeArrowheads="1"/>
          </p:cNvSpPr>
          <p:nvPr/>
        </p:nvSpPr>
        <p:spPr bwMode="auto">
          <a:xfrm>
            <a:off x="962025" y="4852988"/>
            <a:ext cx="155098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1200">
                <a:solidFill>
                  <a:srgbClr val="000000"/>
                </a:solidFill>
                <a:latin typeface="Times New Roman" charset="0"/>
              </a:rPr>
              <a:t>Far Field Camera</a:t>
            </a:r>
          </a:p>
        </p:txBody>
      </p:sp>
      <p:sp>
        <p:nvSpPr>
          <p:cNvPr id="40" name="Text Box 39"/>
          <p:cNvSpPr txBox="1">
            <a:spLocks noChangeArrowheads="1"/>
          </p:cNvSpPr>
          <p:nvPr/>
        </p:nvSpPr>
        <p:spPr bwMode="auto">
          <a:xfrm>
            <a:off x="4349750" y="2994025"/>
            <a:ext cx="12573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1000">
                <a:solidFill>
                  <a:srgbClr val="00CC00"/>
                </a:solidFill>
                <a:latin typeface="Times New Roman" charset="0"/>
              </a:rPr>
              <a:t>Open loop WFS path</a:t>
            </a:r>
          </a:p>
        </p:txBody>
      </p:sp>
      <p:sp>
        <p:nvSpPr>
          <p:cNvPr id="41" name="Text Box 40"/>
          <p:cNvSpPr txBox="1">
            <a:spLocks noChangeArrowheads="1"/>
          </p:cNvSpPr>
          <p:nvPr/>
        </p:nvSpPr>
        <p:spPr bwMode="auto">
          <a:xfrm>
            <a:off x="7813675" y="4498975"/>
            <a:ext cx="939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1200">
                <a:solidFill>
                  <a:srgbClr val="000000"/>
                </a:solidFill>
                <a:latin typeface="Times New Roman" charset="0"/>
              </a:rPr>
              <a:t>Guide star fibers</a:t>
            </a:r>
          </a:p>
        </p:txBody>
      </p:sp>
      <p:sp>
        <p:nvSpPr>
          <p:cNvPr id="42" name="Text Box 41"/>
          <p:cNvSpPr txBox="1">
            <a:spLocks noChangeArrowheads="1"/>
          </p:cNvSpPr>
          <p:nvPr/>
        </p:nvSpPr>
        <p:spPr bwMode="auto">
          <a:xfrm>
            <a:off x="8032750" y="4225925"/>
            <a:ext cx="4857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1200">
                <a:solidFill>
                  <a:srgbClr val="000000"/>
                </a:solidFill>
                <a:latin typeface="Times New Roman" charset="0"/>
              </a:rPr>
              <a:t>NGS</a:t>
            </a:r>
          </a:p>
        </p:txBody>
      </p:sp>
      <p:sp>
        <p:nvSpPr>
          <p:cNvPr id="43" name="Text Box 42"/>
          <p:cNvSpPr txBox="1">
            <a:spLocks noChangeArrowheads="1"/>
          </p:cNvSpPr>
          <p:nvPr/>
        </p:nvSpPr>
        <p:spPr bwMode="auto">
          <a:xfrm>
            <a:off x="8405813" y="4225925"/>
            <a:ext cx="46513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1200">
                <a:solidFill>
                  <a:srgbClr val="000000"/>
                </a:solidFill>
                <a:latin typeface="Times New Roman" charset="0"/>
              </a:rPr>
              <a:t>LGS</a:t>
            </a:r>
          </a:p>
        </p:txBody>
      </p:sp>
      <p:sp>
        <p:nvSpPr>
          <p:cNvPr id="44" name="Line 43"/>
          <p:cNvSpPr>
            <a:spLocks noChangeShapeType="1"/>
          </p:cNvSpPr>
          <p:nvPr/>
        </p:nvSpPr>
        <p:spPr bwMode="auto">
          <a:xfrm>
            <a:off x="2660650" y="3738563"/>
            <a:ext cx="1588" cy="1128712"/>
          </a:xfrm>
          <a:prstGeom prst="line">
            <a:avLst/>
          </a:prstGeom>
          <a:noFill/>
          <a:ln w="9360">
            <a:solidFill>
              <a:srgbClr val="FF0000"/>
            </a:solidFill>
            <a:prstDash val="lgDashDot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44"/>
          <p:cNvSpPr>
            <a:spLocks noChangeShapeType="1"/>
          </p:cNvSpPr>
          <p:nvPr/>
        </p:nvSpPr>
        <p:spPr bwMode="auto">
          <a:xfrm>
            <a:off x="2657475" y="3733800"/>
            <a:ext cx="158750" cy="1588"/>
          </a:xfrm>
          <a:prstGeom prst="line">
            <a:avLst/>
          </a:prstGeom>
          <a:noFill/>
          <a:ln w="9360">
            <a:solidFill>
              <a:srgbClr val="FF0000"/>
            </a:solidFill>
            <a:prstDash val="lgDashDot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45"/>
          <p:cNvSpPr>
            <a:spLocks noChangeShapeType="1"/>
          </p:cNvSpPr>
          <p:nvPr/>
        </p:nvSpPr>
        <p:spPr bwMode="auto">
          <a:xfrm>
            <a:off x="2657475" y="4889500"/>
            <a:ext cx="155575" cy="3175"/>
          </a:xfrm>
          <a:prstGeom prst="line">
            <a:avLst/>
          </a:prstGeom>
          <a:noFill/>
          <a:ln w="9360">
            <a:solidFill>
              <a:srgbClr val="FF0000"/>
            </a:solidFill>
            <a:prstDash val="lgDashDot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46"/>
          <p:cNvSpPr>
            <a:spLocks noChangeShapeType="1"/>
          </p:cNvSpPr>
          <p:nvPr/>
        </p:nvSpPr>
        <p:spPr bwMode="auto">
          <a:xfrm flipH="1">
            <a:off x="2597150" y="3833813"/>
            <a:ext cx="112713" cy="109537"/>
          </a:xfrm>
          <a:prstGeom prst="line">
            <a:avLst/>
          </a:prstGeom>
          <a:noFill/>
          <a:ln w="936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Line 47"/>
          <p:cNvSpPr>
            <a:spLocks noChangeShapeType="1"/>
          </p:cNvSpPr>
          <p:nvPr/>
        </p:nvSpPr>
        <p:spPr bwMode="auto">
          <a:xfrm>
            <a:off x="2603500" y="4837113"/>
            <a:ext cx="109538" cy="109537"/>
          </a:xfrm>
          <a:prstGeom prst="line">
            <a:avLst/>
          </a:prstGeom>
          <a:noFill/>
          <a:ln w="936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Line 48"/>
          <p:cNvSpPr>
            <a:spLocks noChangeShapeType="1"/>
          </p:cNvSpPr>
          <p:nvPr/>
        </p:nvSpPr>
        <p:spPr bwMode="auto">
          <a:xfrm flipH="1">
            <a:off x="2592388" y="3686175"/>
            <a:ext cx="112712" cy="109538"/>
          </a:xfrm>
          <a:prstGeom prst="line">
            <a:avLst/>
          </a:prstGeom>
          <a:noFill/>
          <a:ln w="936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Text Box 49"/>
          <p:cNvSpPr txBox="1">
            <a:spLocks noChangeArrowheads="1"/>
          </p:cNvSpPr>
          <p:nvPr/>
        </p:nvSpPr>
        <p:spPr bwMode="auto">
          <a:xfrm>
            <a:off x="4894263" y="2797175"/>
            <a:ext cx="1717675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1000">
                <a:solidFill>
                  <a:srgbClr val="0033CC"/>
                </a:solidFill>
                <a:latin typeface="Times New Roman" charset="0"/>
              </a:rPr>
              <a:t>Interferometer reference beam</a:t>
            </a:r>
          </a:p>
        </p:txBody>
      </p:sp>
      <p:grpSp>
        <p:nvGrpSpPr>
          <p:cNvPr id="51" name="Group 50"/>
          <p:cNvGrpSpPr>
            <a:grpSpLocks/>
          </p:cNvGrpSpPr>
          <p:nvPr/>
        </p:nvGrpSpPr>
        <p:grpSpPr bwMode="auto">
          <a:xfrm>
            <a:off x="2227263" y="1358900"/>
            <a:ext cx="2849562" cy="2460625"/>
            <a:chOff x="1403" y="856"/>
            <a:chExt cx="1795" cy="1550"/>
          </a:xfrm>
        </p:grpSpPr>
        <p:sp>
          <p:nvSpPr>
            <p:cNvPr id="52" name="Text Box 51"/>
            <p:cNvSpPr txBox="1">
              <a:spLocks noChangeArrowheads="1"/>
            </p:cNvSpPr>
            <p:nvPr/>
          </p:nvSpPr>
          <p:spPr bwMode="auto">
            <a:xfrm>
              <a:off x="1403" y="1521"/>
              <a:ext cx="1796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en-US" sz="1200">
                  <a:solidFill>
                    <a:srgbClr val="000000"/>
                  </a:solidFill>
                  <a:latin typeface="Times New Roman" charset="0"/>
                </a:rPr>
                <a:t>Deformable Mirrors (SLMs)</a:t>
              </a:r>
            </a:p>
          </p:txBody>
        </p:sp>
        <p:sp>
          <p:nvSpPr>
            <p:cNvPr id="53" name="Line 52"/>
            <p:cNvSpPr>
              <a:spLocks noChangeShapeType="1"/>
            </p:cNvSpPr>
            <p:nvPr/>
          </p:nvSpPr>
          <p:spPr bwMode="auto">
            <a:xfrm flipH="1">
              <a:off x="1644" y="1652"/>
              <a:ext cx="505" cy="51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Line 53"/>
            <p:cNvSpPr>
              <a:spLocks noChangeShapeType="1"/>
            </p:cNvSpPr>
            <p:nvPr/>
          </p:nvSpPr>
          <p:spPr bwMode="auto">
            <a:xfrm>
              <a:off x="2244" y="1668"/>
              <a:ext cx="156" cy="739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Line 54"/>
            <p:cNvSpPr>
              <a:spLocks noChangeShapeType="1"/>
            </p:cNvSpPr>
            <p:nvPr/>
          </p:nvSpPr>
          <p:spPr bwMode="auto">
            <a:xfrm>
              <a:off x="2346" y="1654"/>
              <a:ext cx="790" cy="516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56" name="Picture 5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8" y="856"/>
              <a:ext cx="916" cy="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pic>
        <p:nvPicPr>
          <p:cNvPr id="57" name="Picture 5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838" y="5089525"/>
            <a:ext cx="1111250" cy="102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8" name="Text Box 57"/>
          <p:cNvSpPr txBox="1">
            <a:spLocks noChangeArrowheads="1"/>
          </p:cNvSpPr>
          <p:nvPr/>
        </p:nvSpPr>
        <p:spPr bwMode="auto">
          <a:xfrm>
            <a:off x="7472363" y="6121400"/>
            <a:ext cx="1616075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1200">
                <a:solidFill>
                  <a:srgbClr val="000000"/>
                </a:solidFill>
                <a:latin typeface="Times New Roman" charset="0"/>
              </a:rPr>
              <a:t>Configurable guide star constellation</a:t>
            </a:r>
          </a:p>
        </p:txBody>
      </p:sp>
      <p:grpSp>
        <p:nvGrpSpPr>
          <p:cNvPr id="59" name="Group 58"/>
          <p:cNvGrpSpPr>
            <a:grpSpLocks/>
          </p:cNvGrpSpPr>
          <p:nvPr/>
        </p:nvGrpSpPr>
        <p:grpSpPr bwMode="auto">
          <a:xfrm>
            <a:off x="5329238" y="4170363"/>
            <a:ext cx="1987550" cy="2457450"/>
            <a:chOff x="3357" y="2627"/>
            <a:chExt cx="1252" cy="1548"/>
          </a:xfrm>
        </p:grpSpPr>
        <p:sp>
          <p:nvSpPr>
            <p:cNvPr id="60" name="Text Box 59"/>
            <p:cNvSpPr txBox="1">
              <a:spLocks noChangeArrowheads="1"/>
            </p:cNvSpPr>
            <p:nvPr/>
          </p:nvSpPr>
          <p:spPr bwMode="auto">
            <a:xfrm>
              <a:off x="3357" y="4002"/>
              <a:ext cx="1253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en-US" sz="1200">
                  <a:solidFill>
                    <a:srgbClr val="000000"/>
                  </a:solidFill>
                  <a:latin typeface="Times New Roman" charset="0"/>
                </a:rPr>
                <a:t>Hartmann Wavefront Sensors</a:t>
              </a:r>
            </a:p>
          </p:txBody>
        </p:sp>
        <p:sp>
          <p:nvSpPr>
            <p:cNvPr id="61" name="Line 60"/>
            <p:cNvSpPr>
              <a:spLocks noChangeShapeType="1"/>
            </p:cNvSpPr>
            <p:nvPr/>
          </p:nvSpPr>
          <p:spPr bwMode="auto">
            <a:xfrm flipH="1" flipV="1">
              <a:off x="3497" y="2996"/>
              <a:ext cx="203" cy="17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62" name="Object 61"/>
            <p:cNvGraphicFramePr>
              <a:graphicFrameLocks noChangeAspect="1"/>
            </p:cNvGraphicFramePr>
            <p:nvPr/>
          </p:nvGraphicFramePr>
          <p:xfrm>
            <a:off x="3420" y="3201"/>
            <a:ext cx="1052" cy="7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1" r:id="rId7" imgW="1981036" imgH="1487175" progId="">
                    <p:embed/>
                  </p:oleObj>
                </mc:Choice>
                <mc:Fallback>
                  <p:oleObj r:id="rId7" imgW="1981036" imgH="1487175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20" y="3201"/>
                          <a:ext cx="1052" cy="79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3" name="Line 62"/>
            <p:cNvSpPr>
              <a:spLocks noChangeShapeType="1"/>
            </p:cNvSpPr>
            <p:nvPr/>
          </p:nvSpPr>
          <p:spPr bwMode="auto">
            <a:xfrm flipH="1" flipV="1">
              <a:off x="3737" y="2837"/>
              <a:ext cx="43" cy="346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Line 63"/>
            <p:cNvSpPr>
              <a:spLocks noChangeShapeType="1"/>
            </p:cNvSpPr>
            <p:nvPr/>
          </p:nvSpPr>
          <p:spPr bwMode="auto">
            <a:xfrm flipV="1">
              <a:off x="3821" y="2626"/>
              <a:ext cx="394" cy="57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5" name="Group 64"/>
          <p:cNvGrpSpPr>
            <a:grpSpLocks/>
          </p:cNvGrpSpPr>
          <p:nvPr/>
        </p:nvGrpSpPr>
        <p:grpSpPr bwMode="auto">
          <a:xfrm>
            <a:off x="5286375" y="1257300"/>
            <a:ext cx="3262313" cy="2117725"/>
            <a:chOff x="3330" y="792"/>
            <a:chExt cx="2055" cy="1334"/>
          </a:xfrm>
        </p:grpSpPr>
        <p:pic>
          <p:nvPicPr>
            <p:cNvPr id="66" name="Picture 6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20" b="4362"/>
            <a:stretch>
              <a:fillRect/>
            </a:stretch>
          </p:blipFill>
          <p:spPr bwMode="auto">
            <a:xfrm>
              <a:off x="4207" y="898"/>
              <a:ext cx="776" cy="7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r="1920" b="4362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67" name="Picture 6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9" y="792"/>
              <a:ext cx="787" cy="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68" name="Line 67"/>
            <p:cNvSpPr>
              <a:spLocks noChangeShapeType="1"/>
            </p:cNvSpPr>
            <p:nvPr/>
          </p:nvSpPr>
          <p:spPr bwMode="auto">
            <a:xfrm flipH="1">
              <a:off x="4285" y="1748"/>
              <a:ext cx="71" cy="379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Line 68"/>
            <p:cNvSpPr>
              <a:spLocks noChangeShapeType="1"/>
            </p:cNvSpPr>
            <p:nvPr/>
          </p:nvSpPr>
          <p:spPr bwMode="auto">
            <a:xfrm>
              <a:off x="4404" y="1763"/>
              <a:ext cx="21" cy="35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Line 69"/>
            <p:cNvSpPr>
              <a:spLocks noChangeShapeType="1"/>
            </p:cNvSpPr>
            <p:nvPr/>
          </p:nvSpPr>
          <p:spPr bwMode="auto">
            <a:xfrm>
              <a:off x="4439" y="1756"/>
              <a:ext cx="127" cy="35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Text Box 70"/>
            <p:cNvSpPr txBox="1">
              <a:spLocks noChangeArrowheads="1"/>
            </p:cNvSpPr>
            <p:nvPr/>
          </p:nvSpPr>
          <p:spPr bwMode="auto">
            <a:xfrm>
              <a:off x="3330" y="1595"/>
              <a:ext cx="2056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en-US" sz="1200">
                  <a:solidFill>
                    <a:srgbClr val="000000"/>
                  </a:solidFill>
                  <a:latin typeface="Times New Roman" charset="0"/>
                </a:rPr>
                <a:t>Kolmogorov Atmosphere phase aberrator plates</a:t>
              </a:r>
            </a:p>
          </p:txBody>
        </p:sp>
      </p:grpSp>
      <p:sp>
        <p:nvSpPr>
          <p:cNvPr id="72" name="Text Box 71"/>
          <p:cNvSpPr txBox="1">
            <a:spLocks noChangeArrowheads="1"/>
          </p:cNvSpPr>
          <p:nvPr/>
        </p:nvSpPr>
        <p:spPr bwMode="auto">
          <a:xfrm>
            <a:off x="55563" y="5222875"/>
            <a:ext cx="5167312" cy="1189038"/>
          </a:xfrm>
          <a:prstGeom prst="rect">
            <a:avLst/>
          </a:prstGeom>
          <a:solidFill>
            <a:srgbClr val="DDDDD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165100" indent="-165100" eaLnBrk="0" hangingPunct="0">
              <a:tabLst>
                <a:tab pos="165100" algn="l"/>
                <a:tab pos="1079500" algn="l"/>
                <a:tab pos="1993900" algn="l"/>
                <a:tab pos="2908300" algn="l"/>
                <a:tab pos="3822700" algn="l"/>
                <a:tab pos="4737100" algn="l"/>
                <a:tab pos="5651500" algn="l"/>
                <a:tab pos="6565900" algn="l"/>
                <a:tab pos="7480300" algn="l"/>
                <a:tab pos="8394700" algn="l"/>
                <a:tab pos="9309100" algn="l"/>
                <a:tab pos="102235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165100" algn="l"/>
                <a:tab pos="1079500" algn="l"/>
                <a:tab pos="1993900" algn="l"/>
                <a:tab pos="2908300" algn="l"/>
                <a:tab pos="3822700" algn="l"/>
                <a:tab pos="4737100" algn="l"/>
                <a:tab pos="5651500" algn="l"/>
                <a:tab pos="6565900" algn="l"/>
                <a:tab pos="7480300" algn="l"/>
                <a:tab pos="8394700" algn="l"/>
                <a:tab pos="9309100" algn="l"/>
                <a:tab pos="102235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165100" algn="l"/>
                <a:tab pos="1079500" algn="l"/>
                <a:tab pos="1993900" algn="l"/>
                <a:tab pos="2908300" algn="l"/>
                <a:tab pos="3822700" algn="l"/>
                <a:tab pos="4737100" algn="l"/>
                <a:tab pos="5651500" algn="l"/>
                <a:tab pos="6565900" algn="l"/>
                <a:tab pos="7480300" algn="l"/>
                <a:tab pos="8394700" algn="l"/>
                <a:tab pos="9309100" algn="l"/>
                <a:tab pos="102235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165100" algn="l"/>
                <a:tab pos="1079500" algn="l"/>
                <a:tab pos="1993900" algn="l"/>
                <a:tab pos="2908300" algn="l"/>
                <a:tab pos="3822700" algn="l"/>
                <a:tab pos="4737100" algn="l"/>
                <a:tab pos="5651500" algn="l"/>
                <a:tab pos="6565900" algn="l"/>
                <a:tab pos="7480300" algn="l"/>
                <a:tab pos="8394700" algn="l"/>
                <a:tab pos="9309100" algn="l"/>
                <a:tab pos="102235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165100" algn="l"/>
                <a:tab pos="1079500" algn="l"/>
                <a:tab pos="1993900" algn="l"/>
                <a:tab pos="2908300" algn="l"/>
                <a:tab pos="3822700" algn="l"/>
                <a:tab pos="4737100" algn="l"/>
                <a:tab pos="5651500" algn="l"/>
                <a:tab pos="6565900" algn="l"/>
                <a:tab pos="7480300" algn="l"/>
                <a:tab pos="8394700" algn="l"/>
                <a:tab pos="9309100" algn="l"/>
                <a:tab pos="102235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65100" algn="l"/>
                <a:tab pos="1079500" algn="l"/>
                <a:tab pos="1993900" algn="l"/>
                <a:tab pos="2908300" algn="l"/>
                <a:tab pos="3822700" algn="l"/>
                <a:tab pos="4737100" algn="l"/>
                <a:tab pos="5651500" algn="l"/>
                <a:tab pos="6565900" algn="l"/>
                <a:tab pos="7480300" algn="l"/>
                <a:tab pos="8394700" algn="l"/>
                <a:tab pos="9309100" algn="l"/>
                <a:tab pos="102235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65100" algn="l"/>
                <a:tab pos="1079500" algn="l"/>
                <a:tab pos="1993900" algn="l"/>
                <a:tab pos="2908300" algn="l"/>
                <a:tab pos="3822700" algn="l"/>
                <a:tab pos="4737100" algn="l"/>
                <a:tab pos="5651500" algn="l"/>
                <a:tab pos="6565900" algn="l"/>
                <a:tab pos="7480300" algn="l"/>
                <a:tab pos="8394700" algn="l"/>
                <a:tab pos="9309100" algn="l"/>
                <a:tab pos="102235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65100" algn="l"/>
                <a:tab pos="1079500" algn="l"/>
                <a:tab pos="1993900" algn="l"/>
                <a:tab pos="2908300" algn="l"/>
                <a:tab pos="3822700" algn="l"/>
                <a:tab pos="4737100" algn="l"/>
                <a:tab pos="5651500" algn="l"/>
                <a:tab pos="6565900" algn="l"/>
                <a:tab pos="7480300" algn="l"/>
                <a:tab pos="8394700" algn="l"/>
                <a:tab pos="9309100" algn="l"/>
                <a:tab pos="102235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65100" algn="l"/>
                <a:tab pos="1079500" algn="l"/>
                <a:tab pos="1993900" algn="l"/>
                <a:tab pos="2908300" algn="l"/>
                <a:tab pos="3822700" algn="l"/>
                <a:tab pos="4737100" algn="l"/>
                <a:tab pos="5651500" algn="l"/>
                <a:tab pos="6565900" algn="l"/>
                <a:tab pos="7480300" algn="l"/>
                <a:tab pos="8394700" algn="l"/>
                <a:tab pos="9309100" algn="l"/>
                <a:tab pos="102235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333399"/>
              </a:buClr>
              <a:buFont typeface="Arial" charset="0"/>
              <a:buChar char="•"/>
            </a:pPr>
            <a:r>
              <a:rPr lang="en-US" sz="1200">
                <a:solidFill>
                  <a:srgbClr val="333399"/>
                </a:solidFill>
              </a:rPr>
              <a:t>Up to 8 wavefront guide stars and 4 tip/tilt stars</a:t>
            </a:r>
          </a:p>
          <a:p>
            <a:pPr eaLnBrk="1" hangingPunct="1">
              <a:buClr>
                <a:srgbClr val="333399"/>
              </a:buClr>
              <a:buFont typeface="Arial" charset="0"/>
              <a:buChar char="•"/>
            </a:pPr>
            <a:r>
              <a:rPr lang="en-US" sz="1200">
                <a:solidFill>
                  <a:srgbClr val="333399"/>
                </a:solidFill>
              </a:rPr>
              <a:t>10,000 DOF per DM (100x100 subaperture Hartmann sensors)</a:t>
            </a:r>
          </a:p>
          <a:p>
            <a:pPr eaLnBrk="1" hangingPunct="1">
              <a:buClr>
                <a:srgbClr val="333399"/>
              </a:buClr>
              <a:buFont typeface="Arial" charset="0"/>
              <a:buChar char="•"/>
            </a:pPr>
            <a:r>
              <a:rPr lang="en-US" sz="1200">
                <a:solidFill>
                  <a:srgbClr val="333399"/>
                </a:solidFill>
              </a:rPr>
              <a:t>Up to 3 DMs (MCAO) or 1 DM and open loop WFS path (MOAO)</a:t>
            </a:r>
          </a:p>
          <a:p>
            <a:pPr eaLnBrk="1" hangingPunct="1">
              <a:buClr>
                <a:srgbClr val="333399"/>
              </a:buClr>
              <a:buFont typeface="Arial" charset="0"/>
              <a:buChar char="•"/>
            </a:pPr>
            <a:r>
              <a:rPr lang="en-US" sz="1200">
                <a:solidFill>
                  <a:srgbClr val="333399"/>
                </a:solidFill>
              </a:rPr>
              <a:t>5 Hz sample &amp; control rate</a:t>
            </a:r>
          </a:p>
          <a:p>
            <a:pPr eaLnBrk="1" hangingPunct="1">
              <a:buClr>
                <a:srgbClr val="333399"/>
              </a:buClr>
              <a:buFont typeface="Arial" charset="0"/>
              <a:buChar char="•"/>
            </a:pPr>
            <a:r>
              <a:rPr lang="en-US" sz="1200">
                <a:solidFill>
                  <a:srgbClr val="333399"/>
                </a:solidFill>
              </a:rPr>
              <a:t>Moving phase plates (wind)</a:t>
            </a:r>
          </a:p>
          <a:p>
            <a:pPr eaLnBrk="1" hangingPunct="1">
              <a:buClr>
                <a:srgbClr val="333399"/>
              </a:buClr>
              <a:buFont typeface="Arial" charset="0"/>
              <a:buChar char="•"/>
            </a:pPr>
            <a:r>
              <a:rPr lang="en-US" sz="1200">
                <a:solidFill>
                  <a:srgbClr val="333399"/>
                </a:solidFill>
              </a:rPr>
              <a:t>Moving LGS fibers in z to simulate LGS elongation, or laser pulse</a:t>
            </a:r>
          </a:p>
        </p:txBody>
      </p:sp>
      <p:grpSp>
        <p:nvGrpSpPr>
          <p:cNvPr id="73" name="Group 72"/>
          <p:cNvGrpSpPr>
            <a:grpSpLocks/>
          </p:cNvGrpSpPr>
          <p:nvPr/>
        </p:nvGrpSpPr>
        <p:grpSpPr bwMode="auto">
          <a:xfrm>
            <a:off x="479425" y="1449388"/>
            <a:ext cx="1633538" cy="1895475"/>
            <a:chOff x="302" y="913"/>
            <a:chExt cx="1029" cy="1194"/>
          </a:xfrm>
        </p:grpSpPr>
        <p:sp>
          <p:nvSpPr>
            <p:cNvPr id="74" name="Text Box 73"/>
            <p:cNvSpPr txBox="1">
              <a:spLocks noChangeArrowheads="1"/>
            </p:cNvSpPr>
            <p:nvPr/>
          </p:nvSpPr>
          <p:spPr bwMode="auto">
            <a:xfrm>
              <a:off x="302" y="1819"/>
              <a:ext cx="774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en-US" sz="1200">
                  <a:solidFill>
                    <a:srgbClr val="000000"/>
                  </a:solidFill>
                  <a:latin typeface="Times New Roman" charset="0"/>
                </a:rPr>
                <a:t>QPI Interferometer</a:t>
              </a:r>
            </a:p>
          </p:txBody>
        </p:sp>
        <p:pic>
          <p:nvPicPr>
            <p:cNvPr id="75" name="Picture 7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" y="913"/>
              <a:ext cx="964" cy="7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76" name="Line 75"/>
            <p:cNvSpPr>
              <a:spLocks noChangeShapeType="1"/>
            </p:cNvSpPr>
            <p:nvPr/>
          </p:nvSpPr>
          <p:spPr bwMode="auto">
            <a:xfrm>
              <a:off x="976" y="1651"/>
              <a:ext cx="106" cy="456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31534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4"/>
          <p:cNvSpPr>
            <a:spLocks noGrp="1"/>
          </p:cNvSpPr>
          <p:nvPr>
            <p:ph type="ctrTitle"/>
          </p:nvPr>
        </p:nvSpPr>
        <p:spPr>
          <a:xfrm>
            <a:off x="685800" y="1500188"/>
            <a:ext cx="7772400" cy="11430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Adaptive Optics System and Infrared Instrumentation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for the Shane 3-meter Telescope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218" name="Subtitle 5"/>
          <p:cNvSpPr>
            <a:spLocks noGrp="1"/>
          </p:cNvSpPr>
          <p:nvPr>
            <p:ph type="subTitle" idx="1"/>
          </p:nvPr>
        </p:nvSpPr>
        <p:spPr>
          <a:xfrm>
            <a:off x="762000" y="3135313"/>
            <a:ext cx="7696200" cy="13604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sz="2000">
                <a:solidFill>
                  <a:srgbClr val="FBFAE8"/>
                </a:solidFill>
                <a:latin typeface="Arial" charset="0"/>
                <a:ea typeface="ＭＳ Ｐゴシック" charset="0"/>
                <a:cs typeface="ＭＳ Ｐゴシック" charset="0"/>
              </a:rPr>
              <a:t>UCO/Lick Observatory</a:t>
            </a:r>
          </a:p>
          <a:p>
            <a:r>
              <a:rPr lang="en-US" sz="2000">
                <a:solidFill>
                  <a:srgbClr val="FBFAE8"/>
                </a:solidFill>
                <a:latin typeface="Arial" charset="0"/>
                <a:ea typeface="ＭＳ Ｐゴシック" charset="0"/>
                <a:cs typeface="ＭＳ Ｐゴシック" charset="0"/>
              </a:rPr>
              <a:t>University of California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219" name="TextBox 6"/>
          <p:cNvSpPr txBox="1">
            <a:spLocks noChangeArrowheads="1"/>
          </p:cNvSpPr>
          <p:nvPr/>
        </p:nvSpPr>
        <p:spPr bwMode="auto">
          <a:xfrm>
            <a:off x="622300" y="6242050"/>
            <a:ext cx="203358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i="1" smtClean="0">
                <a:solidFill>
                  <a:srgbClr val="EAE68E"/>
                </a:solidFill>
              </a:rPr>
              <a:t>Laboratory for Adaptive Optics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i="1" smtClean="0">
                <a:solidFill>
                  <a:srgbClr val="EAE68E"/>
                </a:solidFill>
              </a:rPr>
              <a:t>UCO/Lick Observatory</a:t>
            </a:r>
          </a:p>
        </p:txBody>
      </p:sp>
      <p:sp>
        <p:nvSpPr>
          <p:cNvPr id="9220" name="TextBox 7"/>
          <p:cNvSpPr txBox="1">
            <a:spLocks noChangeArrowheads="1"/>
          </p:cNvSpPr>
          <p:nvPr/>
        </p:nvSpPr>
        <p:spPr bwMode="auto">
          <a:xfrm>
            <a:off x="1196975" y="4429125"/>
            <a:ext cx="6477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EAE68E"/>
                </a:solidFill>
              </a:rPr>
              <a:t>Presented to the UCOAC Meeting May 6, 2012</a:t>
            </a:r>
          </a:p>
        </p:txBody>
      </p:sp>
      <p:grpSp>
        <p:nvGrpSpPr>
          <p:cNvPr id="9221" name="Group 11"/>
          <p:cNvGrpSpPr>
            <a:grpSpLocks/>
          </p:cNvGrpSpPr>
          <p:nvPr/>
        </p:nvGrpSpPr>
        <p:grpSpPr bwMode="auto">
          <a:xfrm>
            <a:off x="8450263" y="6196013"/>
            <a:ext cx="457200" cy="461962"/>
            <a:chOff x="4572000" y="5257800"/>
            <a:chExt cx="1089025" cy="1084262"/>
          </a:xfrm>
        </p:grpSpPr>
        <p:sp>
          <p:nvSpPr>
            <p:cNvPr id="9223" name="Oval 8"/>
            <p:cNvSpPr>
              <a:spLocks noChangeArrowheads="1"/>
            </p:cNvSpPr>
            <p:nvPr/>
          </p:nvSpPr>
          <p:spPr bwMode="auto">
            <a:xfrm>
              <a:off x="4616450" y="5280025"/>
              <a:ext cx="1023937" cy="10144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342900" indent="-342900" defTabSz="91440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z="2000" b="1" smtClean="0">
                <a:solidFill>
                  <a:srgbClr val="EAE68E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9224" name="Picture 15" descr="lick3.jpe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5257800"/>
              <a:ext cx="1089025" cy="1084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22" name="Picture 8" descr="LAO_Medium_Transpar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6280150"/>
            <a:ext cx="354012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36050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3"/>
          <p:cNvSpPr>
            <a:spLocks noGrp="1"/>
          </p:cNvSpPr>
          <p:nvPr>
            <p:ph type="title"/>
          </p:nvPr>
        </p:nvSpPr>
        <p:spPr>
          <a:xfrm>
            <a:off x="1539875" y="165100"/>
            <a:ext cx="5607050" cy="784225"/>
          </a:xfrm>
        </p:spPr>
        <p:txBody>
          <a:bodyPr/>
          <a:lstStyle/>
          <a:p>
            <a:r>
              <a:rPr lang="en-US" b="0" dirty="0" err="1" smtClean="0">
                <a:latin typeface="Arial" charset="0"/>
                <a:ea typeface="ＭＳ Ｐゴシック" charset="0"/>
                <a:cs typeface="ＭＳ Ｐゴシック" charset="0"/>
              </a:rPr>
              <a:t>ShaneAO</a:t>
            </a:r>
            <a:r>
              <a:rPr lang="en-US" b="0" dirty="0" smtClean="0">
                <a:latin typeface="Arial" charset="0"/>
                <a:ea typeface="ＭＳ Ｐゴシック" charset="0"/>
                <a:cs typeface="ＭＳ Ｐゴシック" charset="0"/>
              </a:rPr>
              <a:t> expected performance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8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176D17A-D037-2A4B-A99B-9B1E25805F09}" type="slidenum">
              <a:rPr lang="en-US" sz="1200">
                <a:solidFill>
                  <a:srgbClr val="EAE68E"/>
                </a:solidFill>
              </a:rPr>
              <a:pPr/>
              <a:t>18</a:t>
            </a:fld>
            <a:endParaRPr lang="en-US" sz="1200">
              <a:solidFill>
                <a:srgbClr val="EAE68E"/>
              </a:solidFill>
            </a:endParaRPr>
          </a:p>
        </p:txBody>
      </p:sp>
      <p:pic>
        <p:nvPicPr>
          <p:cNvPr id="1024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63688"/>
            <a:ext cx="7194550" cy="425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cxnSp>
        <p:nvCxnSpPr>
          <p:cNvPr id="14340" name="Straight Connector 5"/>
          <p:cNvCxnSpPr>
            <a:cxnSpLocks noChangeShapeType="1"/>
          </p:cNvCxnSpPr>
          <p:nvPr/>
        </p:nvCxnSpPr>
        <p:spPr bwMode="auto">
          <a:xfrm>
            <a:off x="1951038" y="4479925"/>
            <a:ext cx="1722437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41" name="TextBox 6"/>
          <p:cNvSpPr txBox="1">
            <a:spLocks noChangeArrowheads="1"/>
          </p:cNvSpPr>
          <p:nvPr/>
        </p:nvSpPr>
        <p:spPr bwMode="auto">
          <a:xfrm>
            <a:off x="4267200" y="4354513"/>
            <a:ext cx="14176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283364"/>
                </a:solidFill>
              </a:rPr>
              <a:t>Airy core forming</a:t>
            </a:r>
          </a:p>
        </p:txBody>
      </p:sp>
      <p:cxnSp>
        <p:nvCxnSpPr>
          <p:cNvPr id="14342" name="Straight Arrow Connector 9"/>
          <p:cNvCxnSpPr>
            <a:cxnSpLocks noChangeShapeType="1"/>
          </p:cNvCxnSpPr>
          <p:nvPr/>
        </p:nvCxnSpPr>
        <p:spPr bwMode="auto">
          <a:xfrm flipH="1" flipV="1">
            <a:off x="3276600" y="4479925"/>
            <a:ext cx="990600" cy="214313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24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6170613"/>
            <a:ext cx="9461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344" name="TextBox 1"/>
          <p:cNvSpPr txBox="1">
            <a:spLocks noChangeArrowheads="1"/>
          </p:cNvSpPr>
          <p:nvPr/>
        </p:nvSpPr>
        <p:spPr bwMode="auto">
          <a:xfrm>
            <a:off x="4146550" y="2085975"/>
            <a:ext cx="2917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283364"/>
                </a:solidFill>
              </a:rPr>
              <a:t>LGS mode, new fiber laser</a:t>
            </a:r>
          </a:p>
        </p:txBody>
      </p:sp>
    </p:spTree>
    <p:extLst>
      <p:ext uri="{BB962C8B-B14F-4D97-AF65-F5344CB8AC3E}">
        <p14:creationId xmlns:p14="http://schemas.microsoft.com/office/powerpoint/2010/main" val="38567183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7"/>
          <p:cNvSpPr>
            <a:spLocks noGrp="1"/>
          </p:cNvSpPr>
          <p:nvPr>
            <p:ph type="title"/>
          </p:nvPr>
        </p:nvSpPr>
        <p:spPr>
          <a:xfrm>
            <a:off x="827088" y="179388"/>
            <a:ext cx="7499350" cy="784225"/>
          </a:xfrm>
        </p:spPr>
        <p:txBody>
          <a:bodyPr/>
          <a:lstStyle/>
          <a:p>
            <a:r>
              <a:rPr lang="en-US" sz="3200">
                <a:latin typeface="Arial" charset="0"/>
                <a:ea typeface="ＭＳ Ｐゴシック" charset="0"/>
                <a:cs typeface="ＭＳ Ｐゴシック" charset="0"/>
              </a:rPr>
              <a:t>ShaneAO Technology development connection to Keck NGAO </a:t>
            </a:r>
          </a:p>
        </p:txBody>
      </p:sp>
      <p:sp>
        <p:nvSpPr>
          <p:cNvPr id="18434" name="Content Placeholder 8"/>
          <p:cNvSpPr>
            <a:spLocks noGrp="1"/>
          </p:cNvSpPr>
          <p:nvPr>
            <p:ph idx="1"/>
          </p:nvPr>
        </p:nvSpPr>
        <p:spPr bwMode="auto">
          <a:xfrm>
            <a:off x="500063" y="1277938"/>
            <a:ext cx="7772400" cy="26400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000" b="0">
                <a:latin typeface="Arial" charset="0"/>
                <a:ea typeface="ＭＳ Ｐゴシック" charset="0"/>
                <a:cs typeface="ＭＳ Ｐゴシック" charset="0"/>
              </a:rPr>
              <a:t>MEMS deformable mirror</a:t>
            </a:r>
          </a:p>
          <a:p>
            <a:r>
              <a:rPr lang="en-US" sz="2000" b="0">
                <a:latin typeface="Arial" charset="0"/>
                <a:ea typeface="ＭＳ Ｐゴシック" charset="0"/>
                <a:cs typeface="ＭＳ Ｐゴシック" charset="0"/>
              </a:rPr>
              <a:t>Fiber laser tuned to atomic sodium transitions (optical pumping, re-pump line)</a:t>
            </a:r>
          </a:p>
          <a:p>
            <a:r>
              <a:rPr lang="en-US" sz="2000" b="0">
                <a:latin typeface="Arial" charset="0"/>
                <a:ea typeface="ＭＳ Ｐゴシック" charset="0"/>
                <a:cs typeface="ＭＳ Ｐゴシック" charset="0"/>
              </a:rPr>
              <a:t>Control system: woofer-tweeter, wind-predictive</a:t>
            </a:r>
          </a:p>
          <a:p>
            <a:r>
              <a:rPr lang="en-US" sz="2000" b="0">
                <a:latin typeface="Arial" charset="0"/>
                <a:ea typeface="ＭＳ Ｐゴシック" charset="0"/>
                <a:cs typeface="ＭＳ Ｐゴシック" charset="0"/>
              </a:rPr>
              <a:t>Other opto-mechanical stability design improvements</a:t>
            </a:r>
          </a:p>
        </p:txBody>
      </p:sp>
      <p:sp>
        <p:nvSpPr>
          <p:cNvPr id="18435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A47AE15-3ED8-344B-B896-73F92B83F39A}" type="slidenum">
              <a:rPr lang="en-US" sz="1200">
                <a:solidFill>
                  <a:srgbClr val="EAE68E"/>
                </a:solidFill>
              </a:rPr>
              <a:pPr/>
              <a:t>19</a:t>
            </a:fld>
            <a:endParaRPr lang="en-US" sz="1200">
              <a:solidFill>
                <a:srgbClr val="EAE68E"/>
              </a:solidFill>
            </a:endParaRPr>
          </a:p>
        </p:txBody>
      </p:sp>
      <p:sp>
        <p:nvSpPr>
          <p:cNvPr id="18436" name="TextBox 9"/>
          <p:cNvSpPr txBox="1">
            <a:spLocks noChangeArrowheads="1"/>
          </p:cNvSpPr>
          <p:nvPr/>
        </p:nvSpPr>
        <p:spPr bwMode="auto">
          <a:xfrm>
            <a:off x="538163" y="3317875"/>
            <a:ext cx="7991475" cy="335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In the next few years, ShaneAO is the *only LGS-AO system* being planned (in the world) that will have the kind of low wavefront errors being contemplated by TMT NFIRAOS. </a:t>
            </a:r>
          </a:p>
          <a:p>
            <a:pPr eaLnBrk="1" hangingPunct="1"/>
            <a:endParaRPr lang="en-US" sz="2000"/>
          </a:p>
          <a:p>
            <a:pPr eaLnBrk="1" hangingPunct="1"/>
            <a:r>
              <a:rPr lang="en-US"/>
              <a:t>Thus ShaneAO is a TMT pathfinder in the system performance aspect, in addition to in the individual components.</a:t>
            </a:r>
          </a:p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6436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UC and Adaptive Optics</a:t>
            </a:r>
          </a:p>
        </p:txBody>
      </p:sp>
      <p:sp>
        <p:nvSpPr>
          <p:cNvPr id="7782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2895600" y="1447800"/>
            <a:ext cx="55626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UC and UCO have led the way in AO for astronomy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3m laser-guide star AO first to be put in use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Keck is (by far) the leader in AO science productivity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$9.3M gift from the Moore Foundation for the Lab for Adaptive Optics at Santa Cruz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$40M NSF Science and Technology Center at UCSC</a:t>
            </a:r>
          </a:p>
        </p:txBody>
      </p:sp>
      <p:pic>
        <p:nvPicPr>
          <p:cNvPr id="77827" name="Picture 5" descr="33-822x200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295400"/>
            <a:ext cx="2222500" cy="5410200"/>
          </a:xfrm>
        </p:spPr>
      </p:pic>
    </p:spTree>
    <p:extLst>
      <p:ext uri="{BB962C8B-B14F-4D97-AF65-F5344CB8AC3E}">
        <p14:creationId xmlns:p14="http://schemas.microsoft.com/office/powerpoint/2010/main" val="44150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3"/>
          <p:cNvSpPr>
            <a:spLocks noGrp="1"/>
          </p:cNvSpPr>
          <p:nvPr>
            <p:ph type="title"/>
          </p:nvPr>
        </p:nvSpPr>
        <p:spPr>
          <a:xfrm>
            <a:off x="827088" y="179388"/>
            <a:ext cx="7499350" cy="784225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ShaneAO Science Application</a:t>
            </a:r>
          </a:p>
        </p:txBody>
      </p:sp>
      <p:sp>
        <p:nvSpPr>
          <p:cNvPr id="19458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F94FE5D-00A1-8748-86E8-25BDE761C30A}" type="slidenum">
              <a:rPr lang="en-US" sz="1200">
                <a:solidFill>
                  <a:srgbClr val="EAE68E"/>
                </a:solidFill>
              </a:rPr>
              <a:pPr/>
              <a:t>20</a:t>
            </a:fld>
            <a:endParaRPr lang="en-US" sz="1200">
              <a:solidFill>
                <a:srgbClr val="EAE68E"/>
              </a:solidFill>
            </a:endParaRPr>
          </a:p>
        </p:txBody>
      </p:sp>
      <p:sp>
        <p:nvSpPr>
          <p:cNvPr id="19459" name="Rectangle 6"/>
          <p:cNvSpPr>
            <a:spLocks noChangeArrowheads="1"/>
          </p:cNvSpPr>
          <p:nvPr/>
        </p:nvSpPr>
        <p:spPr bwMode="auto">
          <a:xfrm>
            <a:off x="441325" y="1298575"/>
            <a:ext cx="815340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/>
              <a:t>Crowded field imaging:</a:t>
            </a:r>
          </a:p>
          <a:p>
            <a:r>
              <a:rPr lang="en-US" sz="1400"/>
              <a:t>            Star counts, metallicity and ages in clusters within our Galaxy</a:t>
            </a:r>
          </a:p>
          <a:p>
            <a:r>
              <a:rPr lang="en-US" sz="1400"/>
              <a:t>            Star counts in Andromeda galaxy</a:t>
            </a:r>
          </a:p>
          <a:p>
            <a:r>
              <a:rPr lang="en-US" sz="1400"/>
              <a:t>            Astrometry – tracking the orbits of stellar companions</a:t>
            </a:r>
          </a:p>
          <a:p>
            <a:endParaRPr lang="en-US" sz="1400"/>
          </a:p>
          <a:p>
            <a:r>
              <a:rPr lang="en-US" sz="1400"/>
              <a:t>Detailed imaging of nebula and galaxies</a:t>
            </a:r>
          </a:p>
          <a:p>
            <a:r>
              <a:rPr lang="en-US" sz="1400"/>
              <a:t>            Gas and dust disks around young stars</a:t>
            </a:r>
          </a:p>
          <a:p>
            <a:r>
              <a:rPr lang="en-US" sz="1400"/>
              <a:t>            Multiple star systems in star forming regions</a:t>
            </a:r>
          </a:p>
          <a:p>
            <a:r>
              <a:rPr lang="en-US" sz="1400"/>
              <a:t>            Velocity dispersion of galaxies hosting active galactic nuclei</a:t>
            </a:r>
          </a:p>
          <a:p>
            <a:r>
              <a:rPr lang="en-US" sz="1400"/>
              <a:t>            Morphological detail of quasar host galaxies</a:t>
            </a:r>
          </a:p>
          <a:p>
            <a:r>
              <a:rPr lang="en-US" sz="1400"/>
              <a:t>            Details of morphology of merging galaxies</a:t>
            </a:r>
          </a:p>
          <a:p>
            <a:endParaRPr lang="en-US" sz="1400"/>
          </a:p>
          <a:p>
            <a:r>
              <a:rPr lang="en-US" sz="1400"/>
              <a:t>Exoplanets and planet formation statistics</a:t>
            </a:r>
          </a:p>
          <a:p>
            <a:r>
              <a:rPr lang="en-US" sz="1400"/>
              <a:t>            Follow up to radial velocity planetary systems (stellar companions)</a:t>
            </a:r>
          </a:p>
          <a:p>
            <a:r>
              <a:rPr lang="en-US" sz="1400"/>
              <a:t>            Follow up to Kepler survey stars (companions)</a:t>
            </a:r>
          </a:p>
          <a:p>
            <a:r>
              <a:rPr lang="en-US" sz="1400"/>
              <a:t>            Precursory work for Gemini Planet Imager target stars</a:t>
            </a:r>
          </a:p>
          <a:p>
            <a:endParaRPr lang="en-US" sz="1400"/>
          </a:p>
          <a:p>
            <a:r>
              <a:rPr lang="en-US" sz="1400"/>
              <a:t>Solar system</a:t>
            </a:r>
          </a:p>
          <a:p>
            <a:r>
              <a:rPr lang="en-US" sz="1400"/>
              <a:t>            Composition and orbital parameters of Kuiper belt objects</a:t>
            </a:r>
          </a:p>
          <a:p>
            <a:r>
              <a:rPr lang="en-US" sz="1400"/>
              <a:t>            Composition and orbital parameters of asteroids and asteroid moons</a:t>
            </a:r>
          </a:p>
          <a:p>
            <a:r>
              <a:rPr lang="en-US" sz="1400"/>
              <a:t>            Details of gas-giant ring structure and positions of ring-shepherding moons</a:t>
            </a:r>
          </a:p>
          <a:p>
            <a:r>
              <a:rPr lang="en-US" sz="1400"/>
              <a:t>            Details and evolution of gas-giant weather</a:t>
            </a:r>
          </a:p>
        </p:txBody>
      </p:sp>
      <p:pic>
        <p:nvPicPr>
          <p:cNvPr id="1229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1" t="14191" r="15497" b="46660"/>
          <a:stretch>
            <a:fillRect/>
          </a:stretch>
        </p:blipFill>
        <p:spPr bwMode="auto">
          <a:xfrm>
            <a:off x="6781800" y="1231900"/>
            <a:ext cx="1660525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9061" t="14191" r="15497" b="4666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19461" name="Group 13"/>
          <p:cNvGrpSpPr>
            <a:grpSpLocks/>
          </p:cNvGrpSpPr>
          <p:nvPr/>
        </p:nvGrpSpPr>
        <p:grpSpPr bwMode="auto">
          <a:xfrm>
            <a:off x="6416675" y="2239963"/>
            <a:ext cx="2063750" cy="2560637"/>
            <a:chOff x="2010" y="998"/>
            <a:chExt cx="1300" cy="1613"/>
          </a:xfrm>
        </p:grpSpPr>
        <p:sp>
          <p:nvSpPr>
            <p:cNvPr id="12295" name="Rectangle 14"/>
            <p:cNvSpPr>
              <a:spLocks noChangeArrowheads="1"/>
            </p:cNvSpPr>
            <p:nvPr/>
          </p:nvSpPr>
          <p:spPr bwMode="auto">
            <a:xfrm>
              <a:off x="2044" y="998"/>
              <a:ext cx="1230" cy="1594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12296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4" y="1038"/>
              <a:ext cx="1139" cy="14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2297" name="Text Box 16"/>
            <p:cNvSpPr txBox="1">
              <a:spLocks noChangeArrowheads="1"/>
            </p:cNvSpPr>
            <p:nvPr/>
          </p:nvSpPr>
          <p:spPr bwMode="auto">
            <a:xfrm>
              <a:off x="2010" y="2457"/>
              <a:ext cx="1301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sz="1000" smtClean="0">
                  <a:solidFill>
                    <a:srgbClr val="DDDDDD"/>
                  </a:solidFill>
                  <a:cs typeface="ＭＳ Ｐゴシック" charset="0"/>
                </a:rPr>
                <a:t>Star-forming regions - polarimetry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9842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D9A8AE3-B250-6646-9B99-35372B80003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13" y="195871"/>
            <a:ext cx="6736822" cy="6417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4072697"/>
      </p:ext>
    </p:extLst>
  </p:cSld>
  <p:clrMapOvr>
    <a:masterClrMapping/>
  </p:clrMapOvr>
  <p:transition xmlns:p14="http://schemas.microsoft.com/office/powerpoint/2010/main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3"/>
          <p:cNvSpPr>
            <a:spLocks noGrp="1"/>
          </p:cNvSpPr>
          <p:nvPr>
            <p:ph type="title"/>
          </p:nvPr>
        </p:nvSpPr>
        <p:spPr>
          <a:xfrm>
            <a:off x="827088" y="179388"/>
            <a:ext cx="7499350" cy="784225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Optomechanical Architecture</a:t>
            </a:r>
          </a:p>
        </p:txBody>
      </p:sp>
      <p:sp>
        <p:nvSpPr>
          <p:cNvPr id="21506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CC5CFA5-1780-B34E-9BF1-5F9C7632B0E5}" type="slidenum">
              <a:rPr lang="en-US" sz="1200">
                <a:solidFill>
                  <a:srgbClr val="EAE68E"/>
                </a:solidFill>
              </a:rPr>
              <a:pPr/>
              <a:t>22</a:t>
            </a:fld>
            <a:endParaRPr lang="en-US" sz="1200">
              <a:solidFill>
                <a:srgbClr val="EAE68E"/>
              </a:solidFill>
            </a:endParaRPr>
          </a:p>
        </p:txBody>
      </p:sp>
      <p:pic>
        <p:nvPicPr>
          <p:cNvPr id="21507" name="Picture 2" descr="ShaneAO_C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847850"/>
            <a:ext cx="4024312" cy="361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Zemax layo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975" y="1909763"/>
            <a:ext cx="4594225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Box 5"/>
          <p:cNvSpPr txBox="1">
            <a:spLocks noChangeArrowheads="1"/>
          </p:cNvSpPr>
          <p:nvPr/>
        </p:nvSpPr>
        <p:spPr bwMode="auto">
          <a:xfrm>
            <a:off x="1090613" y="5651500"/>
            <a:ext cx="2055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Cassegrain mount</a:t>
            </a:r>
          </a:p>
        </p:txBody>
      </p:sp>
      <p:sp>
        <p:nvSpPr>
          <p:cNvPr id="21510" name="TextBox 8"/>
          <p:cNvSpPr txBox="1">
            <a:spLocks noChangeArrowheads="1"/>
          </p:cNvSpPr>
          <p:nvPr/>
        </p:nvSpPr>
        <p:spPr bwMode="auto">
          <a:xfrm>
            <a:off x="5053013" y="5591175"/>
            <a:ext cx="318135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1800"/>
              <a:t>“</a:t>
            </a:r>
            <a:r>
              <a:rPr lang="en-US" altLang="ja-JP" sz="1800"/>
              <a:t>Woofer-tweeter</a:t>
            </a:r>
            <a:r>
              <a:rPr lang="ja-JP" altLang="en-US" sz="1800"/>
              <a:t>”</a:t>
            </a:r>
            <a:r>
              <a:rPr lang="en-US" altLang="ja-JP" sz="1800"/>
              <a:t> architecture</a:t>
            </a:r>
          </a:p>
          <a:p>
            <a:pPr lvl="1" eaLnBrk="1" hangingPunct="1"/>
            <a:r>
              <a:rPr lang="en-US" sz="1600"/>
              <a:t>Closed-loop AO</a:t>
            </a:r>
          </a:p>
          <a:p>
            <a:pPr lvl="1" eaLnBrk="1" hangingPunct="1"/>
            <a:r>
              <a:rPr lang="en-US" sz="1600"/>
              <a:t>Partially corrected TT star</a:t>
            </a:r>
          </a:p>
        </p:txBody>
      </p:sp>
      <p:pic>
        <p:nvPicPr>
          <p:cNvPr id="14344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6067425"/>
            <a:ext cx="9461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2055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D9A8AE3-B250-6646-9B99-35372B80003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4" name="Picture 3" descr="Screen Shot 2014-02-12 at 4.39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669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9687"/>
      </p:ext>
    </p:extLst>
  </p:cSld>
  <p:clrMapOvr>
    <a:masterClrMapping/>
  </p:clrMapOvr>
  <p:transition xmlns:p14="http://schemas.microsoft.com/office/powerpoint/2010/main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D9A8AE3-B250-6646-9B99-35372B80003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0"/>
            <a:ext cx="891614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600" y="5813869"/>
            <a:ext cx="46283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ShaneAO</a:t>
            </a:r>
            <a:r>
              <a:rPr lang="en-US" dirty="0" smtClean="0">
                <a:solidFill>
                  <a:srgbClr val="FFFFFF"/>
                </a:solidFill>
              </a:rPr>
              <a:t> Engineering Team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In the high bay of the Lick Optical Shops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During </a:t>
            </a:r>
            <a:r>
              <a:rPr lang="en-US" dirty="0" err="1" smtClean="0">
                <a:solidFill>
                  <a:srgbClr val="FFFFFF"/>
                </a:solidFill>
              </a:rPr>
              <a:t>ShaneAO</a:t>
            </a:r>
            <a:r>
              <a:rPr lang="en-US" dirty="0" smtClean="0">
                <a:solidFill>
                  <a:srgbClr val="FFFFFF"/>
                </a:solidFill>
              </a:rPr>
              <a:t> assembly, February, 2014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699798"/>
      </p:ext>
    </p:extLst>
  </p:cSld>
  <p:clrMapOvr>
    <a:masterClrMapping/>
  </p:clrMapOvr>
  <p:transition xmlns:p14="http://schemas.microsoft.com/office/powerpoint/2010/main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 descr="621px-Keck_laser_at_night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4113" y="92075"/>
            <a:ext cx="6923087" cy="6689725"/>
          </a:xfrm>
        </p:spPr>
      </p:pic>
      <p:sp>
        <p:nvSpPr>
          <p:cNvPr id="2" name="TextBox 1"/>
          <p:cNvSpPr txBox="1"/>
          <p:nvPr/>
        </p:nvSpPr>
        <p:spPr>
          <a:xfrm>
            <a:off x="1863657" y="6440080"/>
            <a:ext cx="3725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Keck Observatory Laser </a:t>
            </a:r>
            <a:r>
              <a:rPr lang="en-US" dirty="0" err="1" smtClean="0">
                <a:solidFill>
                  <a:schemeClr val="bg1"/>
                </a:solidFill>
              </a:rPr>
              <a:t>Guidestar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831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 descr="UCBblur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52400"/>
            <a:ext cx="7529513" cy="5862638"/>
          </a:xfrm>
        </p:spPr>
      </p:pic>
      <p:sp>
        <p:nvSpPr>
          <p:cNvPr id="3" name="TextBox 2"/>
          <p:cNvSpPr txBox="1"/>
          <p:nvPr/>
        </p:nvSpPr>
        <p:spPr>
          <a:xfrm>
            <a:off x="1863657" y="6440080"/>
            <a:ext cx="2173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Neptune (Keck AO)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35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 descr="UCB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338" y="152400"/>
            <a:ext cx="7527925" cy="5943600"/>
          </a:xfrm>
        </p:spPr>
      </p:pic>
      <p:sp>
        <p:nvSpPr>
          <p:cNvPr id="3" name="TextBox 2"/>
          <p:cNvSpPr txBox="1"/>
          <p:nvPr/>
        </p:nvSpPr>
        <p:spPr>
          <a:xfrm>
            <a:off x="1863657" y="6440080"/>
            <a:ext cx="2173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Neptune (Keck AO)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78037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 descr="rgb05jullgs_blur"/>
          <p:cNvPicPr preferRelativeResize="0">
            <a:picLocks noGrp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4288"/>
            <a:ext cx="7848600" cy="6815137"/>
          </a:xfrm>
        </p:spPr>
      </p:pic>
      <p:sp>
        <p:nvSpPr>
          <p:cNvPr id="3" name="TextBox 2"/>
          <p:cNvSpPr txBox="1"/>
          <p:nvPr/>
        </p:nvSpPr>
        <p:spPr>
          <a:xfrm>
            <a:off x="814486" y="6102132"/>
            <a:ext cx="2891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Galactic Center (Keck AO)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782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 descr="rgb05jullg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4288"/>
            <a:ext cx="7848600" cy="6818312"/>
          </a:xfrm>
        </p:spPr>
      </p:pic>
      <p:sp>
        <p:nvSpPr>
          <p:cNvPr id="919555" name="Rectangle 3"/>
          <p:cNvSpPr>
            <a:spLocks noChangeArrowheads="1"/>
          </p:cNvSpPr>
          <p:nvPr/>
        </p:nvSpPr>
        <p:spPr bwMode="auto">
          <a:xfrm>
            <a:off x="4343400" y="3657600"/>
            <a:ext cx="457200" cy="4572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4486" y="6102132"/>
            <a:ext cx="2891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Galactic Center (Keck AO)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739956"/>
      </p:ext>
    </p:extLst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19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955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1"/>
          <p:cNvSpPr txBox="1">
            <a:spLocks noChangeArrowheads="1"/>
          </p:cNvSpPr>
          <p:nvPr/>
        </p:nvSpPr>
        <p:spPr bwMode="auto">
          <a:xfrm>
            <a:off x="1108075" y="265113"/>
            <a:ext cx="6811963" cy="112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z="2800" b="1" i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How Adaptive Optics Works</a:t>
            </a:r>
            <a:br>
              <a:rPr lang="en-US" sz="2800" b="1" i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000" b="1" i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Invert the wavefront aberration with an “anti-atmosphere” (deformable mirror)</a:t>
            </a: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1892300"/>
            <a:ext cx="4495800" cy="441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4820" name="Text Box 3"/>
          <p:cNvSpPr txBox="1">
            <a:spLocks noChangeArrowheads="1"/>
          </p:cNvSpPr>
          <p:nvPr/>
        </p:nvSpPr>
        <p:spPr bwMode="auto">
          <a:xfrm>
            <a:off x="295275" y="3756025"/>
            <a:ext cx="191135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b="1">
                <a:solidFill>
                  <a:srgbClr val="000000"/>
                </a:solidFill>
              </a:rPr>
              <a:t>Feedback loop: next cycle corrects the (small) errors of the last cycle</a:t>
            </a:r>
          </a:p>
        </p:txBody>
      </p:sp>
      <p:sp>
        <p:nvSpPr>
          <p:cNvPr id="34821" name="Text Box 4"/>
          <p:cNvSpPr txBox="1">
            <a:spLocks noChangeArrowheads="1"/>
          </p:cNvSpPr>
          <p:nvPr/>
        </p:nvSpPr>
        <p:spPr bwMode="auto">
          <a:xfrm>
            <a:off x="5257800" y="5843588"/>
            <a:ext cx="2116138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z="1400" b="1">
                <a:solidFill>
                  <a:srgbClr val="000000"/>
                </a:solidFill>
                <a:latin typeface="Tahoma" charset="0"/>
              </a:rPr>
              <a:t>or other astronomical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z="1400" b="1">
                <a:solidFill>
                  <a:srgbClr val="000000"/>
                </a:solidFill>
                <a:latin typeface="Tahoma" charset="0"/>
              </a:rPr>
              <a:t>instrument</a:t>
            </a:r>
          </a:p>
        </p:txBody>
      </p:sp>
    </p:spTree>
    <p:extLst>
      <p:ext uri="{BB962C8B-B14F-4D97-AF65-F5344CB8AC3E}">
        <p14:creationId xmlns:p14="http://schemas.microsoft.com/office/powerpoint/2010/main" val="249760586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1"/>
          <p:cNvSpPr txBox="1">
            <a:spLocks noChangeArrowheads="1"/>
          </p:cNvSpPr>
          <p:nvPr/>
        </p:nvSpPr>
        <p:spPr bwMode="auto">
          <a:xfrm>
            <a:off x="914400" y="533400"/>
            <a:ext cx="7086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z="3200" b="1">
                <a:solidFill>
                  <a:srgbClr val="000000"/>
                </a:solidFill>
              </a:rPr>
              <a:t>If there is no nearby star, make your own “star” using a laser</a:t>
            </a: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590800"/>
            <a:ext cx="4497388" cy="327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2233613"/>
            <a:ext cx="3162300" cy="421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6869" name="Rectangle 4"/>
          <p:cNvSpPr>
            <a:spLocks noChangeArrowheads="1"/>
          </p:cNvSpPr>
          <p:nvPr/>
        </p:nvSpPr>
        <p:spPr bwMode="auto">
          <a:xfrm>
            <a:off x="2079625" y="1719263"/>
            <a:ext cx="14033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>
                <a:solidFill>
                  <a:srgbClr val="042798"/>
                </a:solidFill>
                <a:latin typeface="Arial" charset="0"/>
                <a:ea typeface="ＭＳ Ｐゴシック" charset="0"/>
                <a:cs typeface="ＭＳ Ｐゴシック" charset="0"/>
              </a:rPr>
              <a:t>Concept</a:t>
            </a:r>
          </a:p>
        </p:txBody>
      </p:sp>
      <p:sp>
        <p:nvSpPr>
          <p:cNvPr id="36870" name="Rectangle 5"/>
          <p:cNvSpPr>
            <a:spLocks noChangeArrowheads="1"/>
          </p:cNvSpPr>
          <p:nvPr/>
        </p:nvSpPr>
        <p:spPr bwMode="auto">
          <a:xfrm>
            <a:off x="5800725" y="1712913"/>
            <a:ext cx="21145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>
                <a:solidFill>
                  <a:srgbClr val="042798"/>
                </a:solidFill>
                <a:latin typeface="Arial" charset="0"/>
                <a:ea typeface="ＭＳ Ｐゴシック" charset="0"/>
                <a:cs typeface="ＭＳ Ｐゴシック" charset="0"/>
              </a:rPr>
              <a:t>Implementation</a:t>
            </a:r>
          </a:p>
        </p:txBody>
      </p:sp>
      <p:sp>
        <p:nvSpPr>
          <p:cNvPr id="36871" name="Rectangle 6"/>
          <p:cNvSpPr>
            <a:spLocks noChangeArrowheads="1"/>
          </p:cNvSpPr>
          <p:nvPr/>
        </p:nvSpPr>
        <p:spPr bwMode="auto">
          <a:xfrm>
            <a:off x="6918325" y="6048375"/>
            <a:ext cx="14033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Lick Obs.</a:t>
            </a:r>
          </a:p>
        </p:txBody>
      </p:sp>
    </p:spTree>
    <p:extLst>
      <p:ext uri="{BB962C8B-B14F-4D97-AF65-F5344CB8AC3E}">
        <p14:creationId xmlns:p14="http://schemas.microsoft.com/office/powerpoint/2010/main" val="243779202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CfAO LLNL template blank">
  <a:themeElements>
    <a:clrScheme name="">
      <a:dk1>
        <a:srgbClr val="808080"/>
      </a:dk1>
      <a:lt1>
        <a:srgbClr val="EAE68E"/>
      </a:lt1>
      <a:dk2>
        <a:srgbClr val="283364"/>
      </a:dk2>
      <a:lt2>
        <a:srgbClr val="EAE68E"/>
      </a:lt2>
      <a:accent1>
        <a:srgbClr val="6666FF"/>
      </a:accent1>
      <a:accent2>
        <a:srgbClr val="FFFF00"/>
      </a:accent2>
      <a:accent3>
        <a:srgbClr val="ACADB8"/>
      </a:accent3>
      <a:accent4>
        <a:srgbClr val="C8C478"/>
      </a:accent4>
      <a:accent5>
        <a:srgbClr val="B8B8FF"/>
      </a:accent5>
      <a:accent6>
        <a:srgbClr val="E7E700"/>
      </a:accent6>
      <a:hlink>
        <a:srgbClr val="CCCCFF"/>
      </a:hlink>
      <a:folHlink>
        <a:srgbClr val="B2B2B2"/>
      </a:folHlink>
    </a:clrScheme>
    <a:fontScheme name="CfAO LLNL template 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fAO LLNL template 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fAO LLNL template 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fAO LLNL template 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fAO LLNL template 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fAO LLNL template 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fAO LLNL template 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fAO LLNL template 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CfAO LLNL template blank">
  <a:themeElements>
    <a:clrScheme name="">
      <a:dk1>
        <a:srgbClr val="808080"/>
      </a:dk1>
      <a:lt1>
        <a:srgbClr val="EAE68E"/>
      </a:lt1>
      <a:dk2>
        <a:srgbClr val="283364"/>
      </a:dk2>
      <a:lt2>
        <a:srgbClr val="EAE68E"/>
      </a:lt2>
      <a:accent1>
        <a:srgbClr val="6666FF"/>
      </a:accent1>
      <a:accent2>
        <a:srgbClr val="FFFF00"/>
      </a:accent2>
      <a:accent3>
        <a:srgbClr val="ACADB8"/>
      </a:accent3>
      <a:accent4>
        <a:srgbClr val="C8C478"/>
      </a:accent4>
      <a:accent5>
        <a:srgbClr val="B8B8FF"/>
      </a:accent5>
      <a:accent6>
        <a:srgbClr val="E7E700"/>
      </a:accent6>
      <a:hlink>
        <a:srgbClr val="CCCCFF"/>
      </a:hlink>
      <a:folHlink>
        <a:srgbClr val="B2B2B2"/>
      </a:folHlink>
    </a:clrScheme>
    <a:fontScheme name="CfAO LLNL template 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fAO LLNL template 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fAO LLNL template 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fAO LLNL template 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fAO LLNL template 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fAO LLNL template 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fAO LLNL template 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fAO LLNL template 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778</Words>
  <Application>Microsoft Macintosh PowerPoint</Application>
  <PresentationFormat>On-screen Show (4:3)</PresentationFormat>
  <Paragraphs>164</Paragraphs>
  <Slides>24</Slides>
  <Notes>16</Notes>
  <HiddenSlides>0</HiddenSlides>
  <MMClips>0</MMClips>
  <ScaleCrop>false</ScaleCrop>
  <HeadingPairs>
    <vt:vector size="6" baseType="variant">
      <vt:variant>
        <vt:lpstr>Theme</vt:lpstr>
      </vt:variant>
      <vt:variant>
        <vt:i4>9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2_Office Theme</vt:lpstr>
      <vt:lpstr>Blank Presentation</vt:lpstr>
      <vt:lpstr>1_Blank Presentation</vt:lpstr>
      <vt:lpstr>3_Office Theme</vt:lpstr>
      <vt:lpstr>4_Office Theme</vt:lpstr>
      <vt:lpstr>Office Theme</vt:lpstr>
      <vt:lpstr>5_Office Theme</vt:lpstr>
      <vt:lpstr>CfAO LLNL template blank</vt:lpstr>
      <vt:lpstr>1_CfAO LLNL template blank</vt:lpstr>
      <vt:lpstr>PowerPoint Presentation</vt:lpstr>
      <vt:lpstr>UC and Adaptive Optics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Adaptive Optics System and Infrared Instrumentation for the Shane 3-meter Telescope </vt:lpstr>
      <vt:lpstr>ShaneAO expected performance</vt:lpstr>
      <vt:lpstr>ShaneAO Technology development connection to Keck NGAO </vt:lpstr>
      <vt:lpstr>ShaneAO Science Application</vt:lpstr>
      <vt:lpstr>PowerPoint Presentation</vt:lpstr>
      <vt:lpstr>Optomechanical Architecture</vt:lpstr>
      <vt:lpstr>PowerPoint Presentation</vt:lpstr>
      <vt:lpstr>PowerPoint Presentation</vt:lpstr>
    </vt:vector>
  </TitlesOfParts>
  <Company>UC Observatory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Donald Gavel</dc:creator>
  <cp:lastModifiedBy>Donald Gavel</cp:lastModifiedBy>
  <cp:revision>22</cp:revision>
  <dcterms:created xsi:type="dcterms:W3CDTF">2014-02-13T00:09:43Z</dcterms:created>
  <dcterms:modified xsi:type="dcterms:W3CDTF">2014-03-13T06:48:55Z</dcterms:modified>
</cp:coreProperties>
</file>