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0" r:id="rId4"/>
    <p:sldId id="263" r:id="rId5"/>
    <p:sldId id="259" r:id="rId6"/>
    <p:sldId id="264" r:id="rId7"/>
    <p:sldId id="261" r:id="rId8"/>
    <p:sldId id="266" r:id="rId9"/>
    <p:sldId id="267" r:id="rId10"/>
    <p:sldId id="262"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56" autoAdjust="0"/>
  </p:normalViewPr>
  <p:slideViewPr>
    <p:cSldViewPr snapToGrid="0" snapToObjects="1">
      <p:cViewPr>
        <p:scale>
          <a:sx n="100" d="100"/>
          <a:sy n="100" d="100"/>
        </p:scale>
        <p:origin x="-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C4951-F511-A64E-AFA6-8379699C8EAE}" type="datetimeFigureOut">
              <a:rPr lang="en-US" smtClean="0"/>
              <a:t>12/14/14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CE621-F9A6-7740-8E9F-1424D8B80FE9}" type="slidenum">
              <a:rPr lang="en-US" smtClean="0"/>
              <a:t>‹#›</a:t>
            </a:fld>
            <a:endParaRPr lang="en-US"/>
          </a:p>
        </p:txBody>
      </p:sp>
    </p:spTree>
    <p:extLst>
      <p:ext uri="{BB962C8B-B14F-4D97-AF65-F5344CB8AC3E}">
        <p14:creationId xmlns:p14="http://schemas.microsoft.com/office/powerpoint/2010/main" val="42448500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Lea Hirsch, 3</a:t>
            </a:r>
            <a:r>
              <a:rPr lang="en-US" baseline="30000" dirty="0" smtClean="0"/>
              <a:t>rd</a:t>
            </a:r>
            <a:r>
              <a:rPr lang="en-US" dirty="0" smtClean="0"/>
              <a:t> year grad student with GM</a:t>
            </a:r>
          </a:p>
          <a:p>
            <a:r>
              <a:rPr lang="en-US" dirty="0" smtClean="0"/>
              <a:t>Thesis project on planets in binaries</a:t>
            </a:r>
          </a:p>
          <a:p>
            <a:r>
              <a:rPr lang="en-US" dirty="0" smtClean="0"/>
              <a:t>Goal is to characterize the occurrence rate and props of planets in binaries vs. those in single systems</a:t>
            </a:r>
          </a:p>
          <a:p>
            <a:r>
              <a:rPr lang="en-US" dirty="0" smtClean="0"/>
              <a:t>	how does</a:t>
            </a:r>
            <a:r>
              <a:rPr lang="en-US" baseline="0" dirty="0" smtClean="0"/>
              <a:t> a binary companion impact planet formation/evolution?</a:t>
            </a:r>
          </a:p>
          <a:p>
            <a:r>
              <a:rPr lang="en-US" baseline="0" dirty="0" smtClean="0"/>
              <a:t>Brief intro on project, then dive into specifics of looking for high contrast binary systems with </a:t>
            </a:r>
            <a:r>
              <a:rPr lang="en-US" baseline="0" dirty="0" err="1" smtClean="0"/>
              <a:t>ShaneAO</a:t>
            </a:r>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1</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10</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11</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 is selecting volume limited sample of nearby </a:t>
            </a:r>
            <a:r>
              <a:rPr lang="en-US" dirty="0" err="1" smtClean="0"/>
              <a:t>sunlike</a:t>
            </a:r>
            <a:r>
              <a:rPr lang="en-US" dirty="0" smtClean="0"/>
              <a:t> stars, performing dual survey with </a:t>
            </a:r>
            <a:r>
              <a:rPr lang="en-US" dirty="0" err="1" smtClean="0"/>
              <a:t>ShaneAO</a:t>
            </a:r>
            <a:r>
              <a:rPr lang="en-US" dirty="0" smtClean="0"/>
              <a:t> and</a:t>
            </a:r>
            <a:r>
              <a:rPr lang="en-US" baseline="0" dirty="0" smtClean="0"/>
              <a:t> </a:t>
            </a:r>
            <a:r>
              <a:rPr lang="en-US" baseline="0" dirty="0" err="1" smtClean="0"/>
              <a:t>KeckHIRES</a:t>
            </a:r>
            <a:r>
              <a:rPr lang="en-US" baseline="0" dirty="0" smtClean="0"/>
              <a:t>/ APF for spectroscopic </a:t>
            </a:r>
            <a:r>
              <a:rPr lang="en-US" baseline="0" dirty="0" err="1" smtClean="0"/>
              <a:t>followup</a:t>
            </a:r>
            <a:r>
              <a:rPr lang="en-US" baseline="0" dirty="0" smtClean="0"/>
              <a:t>, searching for both planetary and stellar companions orbiting the primary stars in the sample.</a:t>
            </a:r>
            <a:endParaRPr lang="en-US" dirty="0" smtClean="0"/>
          </a:p>
          <a:p>
            <a:r>
              <a:rPr lang="en-US" dirty="0" smtClean="0"/>
              <a:t>Ultimate goal</a:t>
            </a:r>
            <a:r>
              <a:rPr lang="en-US" baseline="0" dirty="0" smtClean="0"/>
              <a:t> is </a:t>
            </a:r>
            <a:r>
              <a:rPr lang="en-US" dirty="0" smtClean="0"/>
              <a:t>Binary vs. Single, and correlations between planet props and binary props for planets in binaries</a:t>
            </a:r>
          </a:p>
          <a:p>
            <a:r>
              <a:rPr lang="en-US" dirty="0" smtClean="0"/>
              <a:t>Sample: started with Hip,</a:t>
            </a:r>
            <a:r>
              <a:rPr lang="en-US" baseline="0" dirty="0" smtClean="0"/>
              <a:t> made cuts in </a:t>
            </a:r>
            <a:r>
              <a:rPr lang="en-US" baseline="0" dirty="0" err="1" smtClean="0"/>
              <a:t>prlax</a:t>
            </a:r>
            <a:r>
              <a:rPr lang="en-US" baseline="0" dirty="0" smtClean="0"/>
              <a:t>, color, distance from MS to get F8-K5 stars on MS within 25 pc.</a:t>
            </a:r>
          </a:p>
          <a:p>
            <a:r>
              <a:rPr lang="en-US" baseline="0" dirty="0" smtClean="0"/>
              <a:t>~300 stars</a:t>
            </a:r>
          </a:p>
          <a:p>
            <a:r>
              <a:rPr lang="en-US" baseline="0" dirty="0" smtClean="0"/>
              <a:t>Following up with image and spectroscopy</a:t>
            </a:r>
          </a:p>
        </p:txBody>
      </p:sp>
      <p:sp>
        <p:nvSpPr>
          <p:cNvPr id="4" name="Slide Number Placeholder 3"/>
          <p:cNvSpPr>
            <a:spLocks noGrp="1"/>
          </p:cNvSpPr>
          <p:nvPr>
            <p:ph type="sldNum" sz="quarter" idx="10"/>
          </p:nvPr>
        </p:nvSpPr>
        <p:spPr/>
        <p:txBody>
          <a:bodyPr/>
          <a:lstStyle/>
          <a:p>
            <a:fld id="{722CE621-F9A6-7740-8E9F-1424D8B80FE9}" type="slidenum">
              <a:rPr lang="en-US" smtClean="0"/>
              <a:t>2</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457200"/>
            <a:r>
              <a:rPr lang="en-US" dirty="0" smtClean="0"/>
              <a:t>Couple of multiplicity surveys in past:</a:t>
            </a:r>
          </a:p>
          <a:p>
            <a:pPr marL="514350" indent="-457200"/>
            <a:r>
              <a:rPr lang="en-US" dirty="0" smtClean="0"/>
              <a:t>Rag 10… CHARA interferometry</a:t>
            </a:r>
            <a:r>
              <a:rPr lang="en-US" baseline="0" dirty="0" smtClean="0"/>
              <a:t> gives excellent inner working angles (100</a:t>
            </a:r>
            <a:r>
              <a:rPr lang="en-US" baseline="30000" dirty="0" smtClean="0"/>
              <a:t>th</a:t>
            </a:r>
            <a:r>
              <a:rPr lang="en-US" baseline="0" dirty="0" smtClean="0"/>
              <a:t> “), but limited in contrast</a:t>
            </a:r>
          </a:p>
          <a:p>
            <a:pPr marL="514350" indent="-457200"/>
            <a:r>
              <a:rPr lang="en-US" baseline="0" dirty="0" err="1" smtClean="0"/>
              <a:t>RoboAO</a:t>
            </a:r>
            <a:r>
              <a:rPr lang="en-US" baseline="0" dirty="0" smtClean="0"/>
              <a:t> survey just published to </a:t>
            </a:r>
            <a:r>
              <a:rPr lang="en-US" baseline="0" dirty="0" err="1" smtClean="0"/>
              <a:t>arxiv</a:t>
            </a:r>
            <a:r>
              <a:rPr lang="en-US" baseline="0" dirty="0" smtClean="0"/>
              <a:t>, contrast curve taken from this work also covers low contrast regime very well.</a:t>
            </a:r>
          </a:p>
          <a:p>
            <a:pPr marL="514350" indent="-457200"/>
            <a:endParaRPr lang="en-US" baseline="0" dirty="0" smtClean="0"/>
          </a:p>
          <a:p>
            <a:pPr marL="514350" indent="-457200"/>
            <a:r>
              <a:rPr lang="en-US" baseline="0" dirty="0" smtClean="0"/>
              <a:t>Using spectroscopy, can find SB2 systems with </a:t>
            </a:r>
            <a:r>
              <a:rPr lang="en-US" baseline="0" dirty="0" err="1" smtClean="0"/>
              <a:t>ReaMatch</a:t>
            </a:r>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3</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a:t>
            </a:r>
            <a:r>
              <a:rPr lang="en-US" baseline="0" dirty="0" smtClean="0"/>
              <a:t> to achieve high contrast by sacrificing inner working angle using the finger</a:t>
            </a:r>
          </a:p>
          <a:p>
            <a:r>
              <a:rPr lang="en-US" baseline="0" dirty="0" smtClean="0"/>
              <a:t>To limit the amount of space covered by the finger, using a 2-position observing technique where I offset star slightly E and then slightly W of finger</a:t>
            </a:r>
          </a:p>
          <a:p>
            <a:r>
              <a:rPr lang="en-US" baseline="0" dirty="0" smtClean="0"/>
              <a:t>	see image</a:t>
            </a:r>
          </a:p>
          <a:p>
            <a:r>
              <a:rPr lang="en-US" baseline="0" dirty="0" smtClean="0"/>
              <a:t>Observing in Ks, exposure times, skies (since I can’t dither)</a:t>
            </a:r>
          </a:p>
          <a:p>
            <a:r>
              <a:rPr lang="en-US" baseline="0" dirty="0" smtClean="0"/>
              <a:t>In 90 second combined images, get to S/N~5 for </a:t>
            </a:r>
            <a:r>
              <a:rPr lang="en-US" baseline="0" dirty="0" err="1" smtClean="0"/>
              <a:t>Kmag</a:t>
            </a:r>
            <a:r>
              <a:rPr lang="en-US" baseline="0" dirty="0" smtClean="0"/>
              <a:t> &lt; 18. Way past the bottom of the main sequence, into BD regime for systems within 25 pc</a:t>
            </a:r>
          </a:p>
          <a:p>
            <a:r>
              <a:rPr lang="en-US" baseline="0" dirty="0" smtClean="0"/>
              <a:t>	so can find any and all stellar companions and possibly some young BDs if they exist.</a:t>
            </a:r>
          </a:p>
          <a:p>
            <a:r>
              <a:rPr lang="en-US" baseline="0" dirty="0" smtClean="0"/>
              <a:t>The complication that comes in can be seen in this image, underlying speckle structure becomes very bright when you expose for a long time on a very bright star. Speckles are quasi-static, and are probably in your images as well but occulting the core of PSF makes them much easier to see.</a:t>
            </a:r>
          </a:p>
          <a:p>
            <a:r>
              <a:rPr lang="en-US" baseline="0" dirty="0" smtClean="0"/>
              <a:t>Very interested in soliciting your ideas on what is causing these quasi-static speckles… don’t smooth out over long exposures, so not atmospheric? </a:t>
            </a:r>
            <a:endParaRPr lang="en-US" dirty="0" smtClean="0"/>
          </a:p>
          <a:p>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4</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study more, have plotted all images from one night,</a:t>
            </a:r>
            <a:r>
              <a:rPr lang="en-US" baseline="0" dirty="0" smtClean="0"/>
              <a:t> July 16. High-pass filtered by subtracting median-smoothed version with large box size, just to bring small-scale structure out</a:t>
            </a:r>
          </a:p>
          <a:p>
            <a:r>
              <a:rPr lang="en-US" baseline="0" dirty="0" smtClean="0"/>
              <a:t>Can see some fairly persistent speckles: bottom, left double</a:t>
            </a:r>
          </a:p>
          <a:p>
            <a:r>
              <a:rPr lang="en-US" baseline="0" dirty="0" smtClean="0"/>
              <a:t>Can also see where correction was poorer and uncorrected halo overwhelms speckles</a:t>
            </a:r>
          </a:p>
          <a:p>
            <a:r>
              <a:rPr lang="en-US" baseline="0" dirty="0" smtClean="0"/>
              <a:t>Notice that some speckles come and go while others are very persistent . Ideas?</a:t>
            </a:r>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5</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night. Eastern</a:t>
            </a:r>
            <a:r>
              <a:rPr lang="en-US" baseline="0" dirty="0" smtClean="0"/>
              <a:t> bright speckle still there, though I haven’t had a chance to check if it is in the same position as in July…</a:t>
            </a:r>
          </a:p>
          <a:p>
            <a:r>
              <a:rPr lang="en-US" baseline="0" dirty="0" smtClean="0"/>
              <a:t>Trio of bright eastern speckles, sometimes in line, sometimes not</a:t>
            </a:r>
          </a:p>
          <a:p>
            <a:r>
              <a:rPr lang="en-US" baseline="0" dirty="0" smtClean="0"/>
              <a:t>Problem is that these could easily hide a star. If they were very static, wouldn’t be a problem, could model them away, but not…</a:t>
            </a:r>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6</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Way</a:t>
            </a:r>
            <a:r>
              <a:rPr lang="en-US" baseline="0" dirty="0" smtClean="0"/>
              <a:t> I’ve been dealing is writing a code to implement the LOCI algorithm, method of reconstructing </a:t>
            </a:r>
            <a:r>
              <a:rPr lang="en-US" baseline="0" dirty="0" err="1" smtClean="0"/>
              <a:t>psf</a:t>
            </a:r>
            <a:r>
              <a:rPr lang="en-US" baseline="0" dirty="0" smtClean="0"/>
              <a:t> by weighted sum of set of reference images, in this case other images from same night. Basically go through image in small chunks called optimization regions and build up PSF image that best matches your target star.</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Example for </a:t>
            </a:r>
            <a:r>
              <a:rPr lang="en-US" baseline="0" dirty="0" err="1" smtClean="0"/>
              <a:t>hd</a:t>
            </a:r>
            <a:r>
              <a:rPr lang="en-US" baseline="0" dirty="0" smtClean="0"/>
              <a:t> 131582: left, center, right.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Plotted </a:t>
            </a:r>
            <a:r>
              <a:rPr lang="en-US" baseline="0" dirty="0" err="1" smtClean="0"/>
              <a:t>stdev</a:t>
            </a:r>
            <a:r>
              <a:rPr lang="en-US" baseline="0" dirty="0" smtClean="0"/>
              <a:t> within 5 pixel annuli</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Why do the speckles come and go at given locations? Optics? Loop? Seeing? Turbulent spectrum of atmosphere?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Way to make speckles more consistent?</a:t>
            </a:r>
          </a:p>
          <a:p>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7</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Another example</a:t>
            </a:r>
            <a:r>
              <a:rPr lang="en-US" baseline="0" dirty="0" smtClean="0"/>
              <a:t> of star from before with known companion</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Why do the speckles come and go at given locations? Optics? Loop? Seeing? Turbulent spectrum of atmosphere?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Way to make speckles more consistent?</a:t>
            </a:r>
          </a:p>
          <a:p>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8</a:t>
            </a:fld>
            <a:endParaRPr lang="en-US"/>
          </a:p>
        </p:txBody>
      </p:sp>
    </p:spTree>
    <p:extLst>
      <p:ext uri="{BB962C8B-B14F-4D97-AF65-F5344CB8AC3E}">
        <p14:creationId xmlns:p14="http://schemas.microsoft.com/office/powerpoint/2010/main" val="22400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Zoom in on original image and subtracted image, can see the star</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Why do the speckles come and go at given locations? Optics? Loop? Seeing? Turbulent spectrum of atmosphere?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Way to make speckles more consistent?</a:t>
            </a:r>
          </a:p>
          <a:p>
            <a:pPr lvl="1"/>
            <a:endParaRPr lang="en-US" dirty="0" smtClean="0"/>
          </a:p>
          <a:p>
            <a:pPr lvl="1"/>
            <a:endParaRPr lang="en-US" dirty="0" smtClean="0"/>
          </a:p>
          <a:p>
            <a:pPr marL="457200" lvl="1" indent="0">
              <a:buFont typeface="Arial"/>
              <a:buNone/>
            </a:pPr>
            <a:r>
              <a:rPr lang="en-US" dirty="0" smtClean="0"/>
              <a:t>Static speckles should subtract away</a:t>
            </a:r>
          </a:p>
          <a:p>
            <a:pPr lvl="1"/>
            <a:r>
              <a:rPr lang="en-US" dirty="0" smtClean="0"/>
              <a:t>Infrequent speckles vs. stars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22CE621-F9A6-7740-8E9F-1424D8B80FE9}" type="slidenum">
              <a:rPr lang="en-US" smtClean="0"/>
              <a:t>9</a:t>
            </a:fld>
            <a:endParaRPr lang="en-US"/>
          </a:p>
        </p:txBody>
      </p:sp>
    </p:spTree>
    <p:extLst>
      <p:ext uri="{BB962C8B-B14F-4D97-AF65-F5344CB8AC3E}">
        <p14:creationId xmlns:p14="http://schemas.microsoft.com/office/powerpoint/2010/main" val="22400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0AAAE-B1AA-D747-B509-BC00025FC1D8}"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235648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0AAAE-B1AA-D747-B509-BC00025FC1D8}"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411438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0AAAE-B1AA-D747-B509-BC00025FC1D8}"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270700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0AAAE-B1AA-D747-B509-BC00025FC1D8}"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338417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0AAAE-B1AA-D747-B509-BC00025FC1D8}"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96833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0AAAE-B1AA-D747-B509-BC00025FC1D8}"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381917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0AAAE-B1AA-D747-B509-BC00025FC1D8}" type="datetimeFigureOut">
              <a:rPr lang="en-US" smtClean="0"/>
              <a:t>12/14/14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203058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0AAAE-B1AA-D747-B509-BC00025FC1D8}" type="datetimeFigureOut">
              <a:rPr lang="en-US" smtClean="0"/>
              <a:t>12/14/14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2104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0AAAE-B1AA-D747-B509-BC00025FC1D8}" type="datetimeFigureOut">
              <a:rPr lang="en-US" smtClean="0"/>
              <a:t>12/14/14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391557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0AAAE-B1AA-D747-B509-BC00025FC1D8}"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198021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0AAAE-B1AA-D747-B509-BC00025FC1D8}"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81DCA-55F4-5145-B548-4A4F62F0CE5B}" type="slidenum">
              <a:rPr lang="en-US" smtClean="0"/>
              <a:t>‹#›</a:t>
            </a:fld>
            <a:endParaRPr lang="en-US"/>
          </a:p>
        </p:txBody>
      </p:sp>
    </p:spTree>
    <p:extLst>
      <p:ext uri="{BB962C8B-B14F-4D97-AF65-F5344CB8AC3E}">
        <p14:creationId xmlns:p14="http://schemas.microsoft.com/office/powerpoint/2010/main" val="4098229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0AAAE-B1AA-D747-B509-BC00025FC1D8}" type="datetimeFigureOut">
              <a:rPr lang="en-US" smtClean="0"/>
              <a:t>12/14/14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81DCA-55F4-5145-B548-4A4F62F0CE5B}" type="slidenum">
              <a:rPr lang="en-US" smtClean="0"/>
              <a:t>‹#›</a:t>
            </a:fld>
            <a:endParaRPr lang="en-US"/>
          </a:p>
        </p:txBody>
      </p:sp>
    </p:spTree>
    <p:extLst>
      <p:ext uri="{BB962C8B-B14F-4D97-AF65-F5344CB8AC3E}">
        <p14:creationId xmlns:p14="http://schemas.microsoft.com/office/powerpoint/2010/main" val="2540620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9683"/>
            <a:ext cx="7772400" cy="3434917"/>
          </a:xfrm>
        </p:spPr>
        <p:txBody>
          <a:bodyPr>
            <a:normAutofit/>
          </a:bodyPr>
          <a:lstStyle/>
          <a:p>
            <a:r>
              <a:rPr lang="en-US" dirty="0" smtClean="0">
                <a:solidFill>
                  <a:schemeClr val="tx2">
                    <a:lumMod val="75000"/>
                  </a:schemeClr>
                </a:solidFill>
              </a:rPr>
              <a:t>Planets in Binary Systems</a:t>
            </a:r>
            <a:br>
              <a:rPr lang="en-US" dirty="0" smtClean="0">
                <a:solidFill>
                  <a:schemeClr val="tx2">
                    <a:lumMod val="75000"/>
                  </a:schemeClr>
                </a:solidFill>
              </a:rPr>
            </a:br>
            <a:r>
              <a:rPr lang="en-US" sz="3200" dirty="0" smtClean="0">
                <a:solidFill>
                  <a:schemeClr val="tx2">
                    <a:lumMod val="75000"/>
                  </a:schemeClr>
                </a:solidFill>
              </a:rPr>
              <a:t>Searching for High Contrast Binaries with </a:t>
            </a:r>
            <a:r>
              <a:rPr lang="en-US" sz="3200" dirty="0" err="1" smtClean="0">
                <a:solidFill>
                  <a:schemeClr val="tx2">
                    <a:lumMod val="75000"/>
                  </a:schemeClr>
                </a:solidFill>
              </a:rPr>
              <a:t>ShaneAO</a:t>
            </a:r>
            <a:endParaRPr lang="en-US" dirty="0">
              <a:solidFill>
                <a:schemeClr val="tx2">
                  <a:lumMod val="75000"/>
                </a:schemeClr>
              </a:solidFill>
            </a:endParaRP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5"/>
          <p:cNvSpPr>
            <a:spLocks noGrp="1"/>
          </p:cNvSpPr>
          <p:nvPr>
            <p:ph type="subTitle" idx="1"/>
          </p:nvPr>
        </p:nvSpPr>
        <p:spPr>
          <a:xfrm>
            <a:off x="1371600" y="4154054"/>
            <a:ext cx="6400800" cy="1752600"/>
          </a:xfrm>
        </p:spPr>
        <p:txBody>
          <a:bodyPr>
            <a:normAutofit fontScale="85000" lnSpcReduction="20000"/>
          </a:bodyPr>
          <a:lstStyle/>
          <a:p>
            <a:r>
              <a:rPr lang="en-US" dirty="0" smtClean="0"/>
              <a:t>Lea Hirsch</a:t>
            </a:r>
          </a:p>
          <a:p>
            <a:r>
              <a:rPr lang="en-US" dirty="0" smtClean="0"/>
              <a:t>3</a:t>
            </a:r>
            <a:r>
              <a:rPr lang="en-US" baseline="30000" dirty="0" smtClean="0"/>
              <a:t>rd</a:t>
            </a:r>
            <a:r>
              <a:rPr lang="en-US" dirty="0" smtClean="0"/>
              <a:t> Year Graduate Student</a:t>
            </a:r>
          </a:p>
          <a:p>
            <a:r>
              <a:rPr lang="en-US" dirty="0" smtClean="0"/>
              <a:t>UC Berkeley Department of Astronomy</a:t>
            </a:r>
          </a:p>
          <a:p>
            <a:r>
              <a:rPr lang="en-US" dirty="0" err="1" smtClean="0"/>
              <a:t>lhirsch@berkeley.edu</a:t>
            </a:r>
            <a:endParaRPr lang="en-US" dirty="0"/>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spTree>
    <p:extLst>
      <p:ext uri="{BB962C8B-B14F-4D97-AF65-F5344CB8AC3E}">
        <p14:creationId xmlns:p14="http://schemas.microsoft.com/office/powerpoint/2010/main" val="20654643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chemeClr val="tx2">
                    <a:lumMod val="75000"/>
                  </a:schemeClr>
                </a:solidFill>
              </a:rPr>
              <a:t>Future Outlook</a:t>
            </a:r>
            <a:endParaRPr lang="en-US" dirty="0">
              <a:solidFill>
                <a:schemeClr val="tx2">
                  <a:lumMod val="75000"/>
                </a:schemeClr>
              </a:solidFill>
            </a:endParaRPr>
          </a:p>
        </p:txBody>
      </p:sp>
      <p:sp>
        <p:nvSpPr>
          <p:cNvPr id="4" name="Content Placeholder 3"/>
          <p:cNvSpPr>
            <a:spLocks noGrp="1"/>
          </p:cNvSpPr>
          <p:nvPr>
            <p:ph idx="1"/>
          </p:nvPr>
        </p:nvSpPr>
        <p:spPr/>
        <p:txBody>
          <a:bodyPr/>
          <a:lstStyle/>
          <a:p>
            <a:r>
              <a:rPr lang="en-US" dirty="0" smtClean="0"/>
              <a:t>Improve LOCI code</a:t>
            </a:r>
          </a:p>
          <a:p>
            <a:r>
              <a:rPr lang="en-US" dirty="0" smtClean="0"/>
              <a:t>Astrometry : using diffraction spikes to accurately determine stars’ locations</a:t>
            </a:r>
          </a:p>
          <a:p>
            <a:r>
              <a:rPr lang="en-US" dirty="0" smtClean="0"/>
              <a:t>Return to these systems next year to check common proper motion for any faint companions detected</a:t>
            </a:r>
          </a:p>
          <a:p>
            <a:endParaRPr lang="en-US" dirty="0"/>
          </a:p>
        </p:txBody>
      </p:sp>
      <p:sp>
        <p:nvSpPr>
          <p:cNvPr id="5" name="Rectangle 4"/>
          <p:cNvSpPr/>
          <p:nvPr/>
        </p:nvSpPr>
        <p:spPr>
          <a:xfrm>
            <a:off x="0" y="6384636"/>
            <a:ext cx="9144000"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spTree>
    <p:extLst>
      <p:ext uri="{BB962C8B-B14F-4D97-AF65-F5344CB8AC3E}">
        <p14:creationId xmlns:p14="http://schemas.microsoft.com/office/powerpoint/2010/main" val="11759086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chemeClr val="tx2">
                    <a:lumMod val="75000"/>
                  </a:schemeClr>
                </a:solidFill>
              </a:rPr>
              <a:t>Final Questions</a:t>
            </a:r>
            <a:endParaRPr lang="en-US" dirty="0">
              <a:solidFill>
                <a:schemeClr val="tx2">
                  <a:lumMod val="75000"/>
                </a:schemeClr>
              </a:solidFill>
            </a:endParaRPr>
          </a:p>
        </p:txBody>
      </p:sp>
      <p:sp>
        <p:nvSpPr>
          <p:cNvPr id="5" name="Rectangle 4"/>
          <p:cNvSpPr/>
          <p:nvPr/>
        </p:nvSpPr>
        <p:spPr>
          <a:xfrm>
            <a:off x="0" y="6384636"/>
            <a:ext cx="9144000"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sp>
        <p:nvSpPr>
          <p:cNvPr id="3" name="Rectangle 2"/>
          <p:cNvSpPr/>
          <p:nvPr/>
        </p:nvSpPr>
        <p:spPr>
          <a:xfrm>
            <a:off x="596900" y="1713347"/>
            <a:ext cx="8128000" cy="3539430"/>
          </a:xfrm>
          <a:prstGeom prst="rect">
            <a:avLst/>
          </a:prstGeom>
        </p:spPr>
        <p:txBody>
          <a:bodyPr wrap="square">
            <a:spAutoFit/>
          </a:bodyPr>
          <a:lstStyle/>
          <a:p>
            <a:pPr marL="285750" indent="-285750">
              <a:buFont typeface="Arial"/>
              <a:buChar char="•"/>
            </a:pPr>
            <a:r>
              <a:rPr lang="en-US" sz="3200" dirty="0" smtClean="0"/>
              <a:t>Why is the appearance of the speckles different from one hour/night to the next?</a:t>
            </a:r>
          </a:p>
          <a:p>
            <a:pPr marL="285750" indent="-285750">
              <a:buFont typeface="Arial"/>
              <a:buChar char="•"/>
            </a:pPr>
            <a:r>
              <a:rPr lang="en-US" sz="3200" dirty="0" smtClean="0"/>
              <a:t>Can </a:t>
            </a:r>
            <a:r>
              <a:rPr lang="en-US" sz="3200" dirty="0" err="1" smtClean="0"/>
              <a:t>ShaneAO</a:t>
            </a:r>
            <a:r>
              <a:rPr lang="en-US" sz="3200" dirty="0" smtClean="0"/>
              <a:t> be optimized to minimize the speckles?</a:t>
            </a:r>
          </a:p>
          <a:p>
            <a:pPr marL="285750" indent="-285750">
              <a:buFont typeface="Arial"/>
              <a:buChar char="•"/>
            </a:pPr>
            <a:r>
              <a:rPr lang="en-US" sz="3200" dirty="0" smtClean="0"/>
              <a:t>Is there a better algorithm than LOCI to carry out PSF reconstruction and reveal faint companions?</a:t>
            </a:r>
          </a:p>
        </p:txBody>
      </p:sp>
    </p:spTree>
    <p:extLst>
      <p:ext uri="{BB962C8B-B14F-4D97-AF65-F5344CB8AC3E}">
        <p14:creationId xmlns:p14="http://schemas.microsoft.com/office/powerpoint/2010/main" val="13245428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rgbClr val="17375E"/>
                </a:solidFill>
              </a:rPr>
              <a:t>Project Overview</a:t>
            </a:r>
            <a:endParaRPr lang="en-US" dirty="0">
              <a:solidFill>
                <a:srgbClr val="17375E"/>
              </a:solidFill>
            </a:endParaRP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pic>
        <p:nvPicPr>
          <p:cNvPr id="9" name="Picture 8" descr="sam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7865"/>
            <a:ext cx="5255571" cy="3941679"/>
          </a:xfrm>
          <a:prstGeom prst="rect">
            <a:avLst/>
          </a:prstGeom>
        </p:spPr>
      </p:pic>
      <p:sp>
        <p:nvSpPr>
          <p:cNvPr id="10" name="TextBox 9"/>
          <p:cNvSpPr txBox="1"/>
          <p:nvPr/>
        </p:nvSpPr>
        <p:spPr>
          <a:xfrm>
            <a:off x="311726" y="1131455"/>
            <a:ext cx="4018547" cy="369332"/>
          </a:xfrm>
          <a:prstGeom prst="rect">
            <a:avLst/>
          </a:prstGeom>
          <a:noFill/>
        </p:spPr>
        <p:txBody>
          <a:bodyPr wrap="square" rtlCol="0">
            <a:spAutoFit/>
          </a:bodyPr>
          <a:lstStyle/>
          <a:p>
            <a:r>
              <a:rPr lang="en-US" dirty="0" smtClean="0">
                <a:solidFill>
                  <a:srgbClr val="17375E"/>
                </a:solidFill>
              </a:rPr>
              <a:t>25 pc Volume-Limited Stellar Sample:</a:t>
            </a:r>
            <a:endParaRPr lang="en-US" dirty="0">
              <a:solidFill>
                <a:srgbClr val="17375E"/>
              </a:solidFill>
            </a:endParaRPr>
          </a:p>
        </p:txBody>
      </p:sp>
      <p:pic>
        <p:nvPicPr>
          <p:cNvPr id="11" name="Picture 10" descr="di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947" y="1131455"/>
            <a:ext cx="3542144" cy="2656608"/>
          </a:xfrm>
          <a:prstGeom prst="rect">
            <a:avLst/>
          </a:prstGeom>
        </p:spPr>
      </p:pic>
      <p:sp>
        <p:nvSpPr>
          <p:cNvPr id="12" name="TextBox 11"/>
          <p:cNvSpPr txBox="1"/>
          <p:nvPr/>
        </p:nvSpPr>
        <p:spPr>
          <a:xfrm>
            <a:off x="5243947" y="3807117"/>
            <a:ext cx="3542144" cy="3139321"/>
          </a:xfrm>
          <a:prstGeom prst="rect">
            <a:avLst/>
          </a:prstGeom>
          <a:noFill/>
        </p:spPr>
        <p:txBody>
          <a:bodyPr wrap="square" rtlCol="0">
            <a:spAutoFit/>
          </a:bodyPr>
          <a:lstStyle/>
          <a:p>
            <a:r>
              <a:rPr lang="en-US" dirty="0" smtClean="0">
                <a:solidFill>
                  <a:srgbClr val="17375E"/>
                </a:solidFill>
              </a:rPr>
              <a:t>0.55 &lt; B-V &lt; 1.1  (F8 – K5)</a:t>
            </a:r>
          </a:p>
          <a:p>
            <a:endParaRPr lang="en-US" dirty="0">
              <a:solidFill>
                <a:srgbClr val="17375E"/>
              </a:solidFill>
            </a:endParaRPr>
          </a:p>
          <a:p>
            <a:r>
              <a:rPr lang="en-US" dirty="0" smtClean="0">
                <a:solidFill>
                  <a:srgbClr val="17375E"/>
                </a:solidFill>
              </a:rPr>
              <a:t>Within +/- 1 M</a:t>
            </a:r>
            <a:r>
              <a:rPr lang="en-US" baseline="-25000" dirty="0" smtClean="0">
                <a:solidFill>
                  <a:srgbClr val="17375E"/>
                </a:solidFill>
              </a:rPr>
              <a:t>V</a:t>
            </a:r>
            <a:r>
              <a:rPr lang="en-US" dirty="0" smtClean="0">
                <a:solidFill>
                  <a:srgbClr val="17375E"/>
                </a:solidFill>
              </a:rPr>
              <a:t> of Main Sequence</a:t>
            </a:r>
          </a:p>
          <a:p>
            <a:endParaRPr lang="en-US" dirty="0">
              <a:solidFill>
                <a:srgbClr val="17375E"/>
              </a:solidFill>
            </a:endParaRPr>
          </a:p>
          <a:p>
            <a:r>
              <a:rPr lang="en-US" dirty="0" smtClean="0">
                <a:solidFill>
                  <a:srgbClr val="17375E"/>
                </a:solidFill>
              </a:rPr>
              <a:t>Distance &lt; 25 pc</a:t>
            </a:r>
          </a:p>
          <a:p>
            <a:endParaRPr lang="en-US" dirty="0">
              <a:solidFill>
                <a:srgbClr val="17375E"/>
              </a:solidFill>
            </a:endParaRPr>
          </a:p>
          <a:p>
            <a:r>
              <a:rPr lang="en-US" dirty="0" smtClean="0">
                <a:solidFill>
                  <a:srgbClr val="17375E"/>
                </a:solidFill>
              </a:rPr>
              <a:t>Declination &gt; -10°</a:t>
            </a:r>
          </a:p>
          <a:p>
            <a:endParaRPr lang="en-US" dirty="0">
              <a:solidFill>
                <a:srgbClr val="17375E"/>
              </a:solidFill>
            </a:endParaRPr>
          </a:p>
          <a:p>
            <a:endParaRPr lang="en-US" dirty="0" smtClean="0">
              <a:solidFill>
                <a:srgbClr val="17375E"/>
              </a:solidFill>
            </a:endParaRPr>
          </a:p>
          <a:p>
            <a:endParaRPr lang="en-US" dirty="0">
              <a:solidFill>
                <a:srgbClr val="17375E"/>
              </a:solidFill>
            </a:endParaRPr>
          </a:p>
          <a:p>
            <a:endParaRPr lang="en-US" dirty="0">
              <a:solidFill>
                <a:srgbClr val="17375E"/>
              </a:solidFill>
            </a:endParaRPr>
          </a:p>
        </p:txBody>
      </p:sp>
    </p:spTree>
    <p:extLst>
      <p:ext uri="{BB962C8B-B14F-4D97-AF65-F5344CB8AC3E}">
        <p14:creationId xmlns:p14="http://schemas.microsoft.com/office/powerpoint/2010/main" val="10318045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x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46964"/>
            <a:ext cx="7315200" cy="5486400"/>
          </a:xfrm>
          <a:prstGeom prst="rect">
            <a:avLst/>
          </a:prstGeom>
        </p:spPr>
      </p:pic>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chemeClr val="tx2">
                    <a:lumMod val="75000"/>
                  </a:schemeClr>
                </a:solidFill>
              </a:rPr>
              <a:t>Science Goals</a:t>
            </a:r>
            <a:endParaRPr lang="en-US" dirty="0">
              <a:solidFill>
                <a:schemeClr val="tx2">
                  <a:lumMod val="75000"/>
                </a:schemeClr>
              </a:solidFill>
            </a:endParaRP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sp>
        <p:nvSpPr>
          <p:cNvPr id="42" name="Rectangle 41"/>
          <p:cNvSpPr/>
          <p:nvPr/>
        </p:nvSpPr>
        <p:spPr>
          <a:xfrm>
            <a:off x="1851649" y="4843036"/>
            <a:ext cx="5638034" cy="1020836"/>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851649" y="4909765"/>
            <a:ext cx="1768562" cy="954107"/>
          </a:xfrm>
          <a:prstGeom prst="rect">
            <a:avLst/>
          </a:prstGeom>
          <a:noFill/>
        </p:spPr>
        <p:txBody>
          <a:bodyPr wrap="square" rtlCol="0">
            <a:spAutoFit/>
          </a:bodyPr>
          <a:lstStyle/>
          <a:p>
            <a:r>
              <a:rPr lang="en-US" sz="1400" dirty="0" smtClean="0">
                <a:solidFill>
                  <a:schemeClr val="accent2">
                    <a:lumMod val="75000"/>
                  </a:schemeClr>
                </a:solidFill>
              </a:rPr>
              <a:t>CHARA interferometry (</a:t>
            </a:r>
            <a:r>
              <a:rPr lang="en-US" sz="1400" dirty="0" err="1" smtClean="0">
                <a:solidFill>
                  <a:schemeClr val="accent2">
                    <a:lumMod val="75000"/>
                  </a:schemeClr>
                </a:solidFill>
              </a:rPr>
              <a:t>Raghavan</a:t>
            </a:r>
            <a:r>
              <a:rPr lang="en-US" sz="1400" dirty="0" smtClean="0">
                <a:solidFill>
                  <a:schemeClr val="accent2">
                    <a:lumMod val="75000"/>
                  </a:schemeClr>
                </a:solidFill>
              </a:rPr>
              <a:t> 2010)</a:t>
            </a:r>
          </a:p>
          <a:p>
            <a:r>
              <a:rPr lang="en-US" sz="1400" dirty="0" smtClean="0">
                <a:solidFill>
                  <a:schemeClr val="accent2">
                    <a:lumMod val="75000"/>
                  </a:schemeClr>
                </a:solidFill>
              </a:rPr>
              <a:t>V band</a:t>
            </a:r>
            <a:endParaRPr lang="en-US" sz="1400" dirty="0">
              <a:solidFill>
                <a:schemeClr val="accent2">
                  <a:lumMod val="75000"/>
                </a:schemeClr>
              </a:solidFill>
            </a:endParaRPr>
          </a:p>
        </p:txBody>
      </p:sp>
      <p:sp>
        <p:nvSpPr>
          <p:cNvPr id="39" name="Right Triangle 38"/>
          <p:cNvSpPr/>
          <p:nvPr/>
        </p:nvSpPr>
        <p:spPr>
          <a:xfrm flipH="1">
            <a:off x="2516343" y="4445385"/>
            <a:ext cx="4949600" cy="745276"/>
          </a:xfrm>
          <a:prstGeom prst="rtTriangle">
            <a:avLst/>
          </a:prstGeom>
          <a:solidFill>
            <a:schemeClr val="accent3">
              <a:lumMod val="60000"/>
              <a:lumOff val="40000"/>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516344" y="5190661"/>
            <a:ext cx="4973340" cy="652861"/>
          </a:xfrm>
          <a:prstGeom prst="rect">
            <a:avLst/>
          </a:prstGeom>
          <a:solidFill>
            <a:schemeClr val="accent3">
              <a:lumMod val="60000"/>
              <a:lumOff val="40000"/>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375E"/>
              </a:solidFill>
            </a:endParaRPr>
          </a:p>
        </p:txBody>
      </p:sp>
      <p:sp>
        <p:nvSpPr>
          <p:cNvPr id="43" name="TextBox 42"/>
          <p:cNvSpPr txBox="1"/>
          <p:nvPr/>
        </p:nvSpPr>
        <p:spPr>
          <a:xfrm>
            <a:off x="5763751" y="4843036"/>
            <a:ext cx="1548471" cy="923330"/>
          </a:xfrm>
          <a:prstGeom prst="rect">
            <a:avLst/>
          </a:prstGeom>
          <a:noFill/>
        </p:spPr>
        <p:txBody>
          <a:bodyPr wrap="none" rtlCol="0">
            <a:spAutoFit/>
          </a:bodyPr>
          <a:lstStyle/>
          <a:p>
            <a:r>
              <a:rPr lang="en-US" dirty="0" err="1" smtClean="0">
                <a:solidFill>
                  <a:srgbClr val="403152"/>
                </a:solidFill>
              </a:rPr>
              <a:t>RoboAO</a:t>
            </a:r>
            <a:endParaRPr lang="en-US" dirty="0" smtClean="0">
              <a:solidFill>
                <a:srgbClr val="403152"/>
              </a:solidFill>
            </a:endParaRPr>
          </a:p>
          <a:p>
            <a:r>
              <a:rPr lang="en-US" dirty="0" smtClean="0">
                <a:solidFill>
                  <a:srgbClr val="403152"/>
                </a:solidFill>
              </a:rPr>
              <a:t>(Riddle+ 2014)</a:t>
            </a:r>
          </a:p>
          <a:p>
            <a:r>
              <a:rPr lang="en-US" dirty="0">
                <a:solidFill>
                  <a:srgbClr val="403152"/>
                </a:solidFill>
              </a:rPr>
              <a:t>i</a:t>
            </a:r>
            <a:r>
              <a:rPr lang="en-US" dirty="0" smtClean="0">
                <a:solidFill>
                  <a:srgbClr val="403152"/>
                </a:solidFill>
              </a:rPr>
              <a:t>’ band</a:t>
            </a:r>
            <a:endParaRPr lang="en-US" dirty="0">
              <a:solidFill>
                <a:srgbClr val="403152"/>
              </a:solidFill>
            </a:endParaRPr>
          </a:p>
        </p:txBody>
      </p:sp>
      <p:sp>
        <p:nvSpPr>
          <p:cNvPr id="50" name="Rectangle 49"/>
          <p:cNvSpPr/>
          <p:nvPr/>
        </p:nvSpPr>
        <p:spPr>
          <a:xfrm>
            <a:off x="1863519" y="4035863"/>
            <a:ext cx="2219604" cy="1819529"/>
          </a:xfrm>
          <a:prstGeom prst="rect">
            <a:avLst/>
          </a:prstGeom>
          <a:gradFill flip="none" rotWithShape="1">
            <a:gsLst>
              <a:gs pos="0">
                <a:schemeClr val="accent1">
                  <a:tint val="100000"/>
                  <a:shade val="100000"/>
                  <a:satMod val="130000"/>
                  <a:alpha val="61000"/>
                </a:schemeClr>
              </a:gs>
              <a:gs pos="100000">
                <a:schemeClr val="accent1">
                  <a:tint val="50000"/>
                  <a:shade val="100000"/>
                  <a:satMod val="350000"/>
                  <a:alpha val="6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863519" y="4059603"/>
            <a:ext cx="1428659" cy="646331"/>
          </a:xfrm>
          <a:prstGeom prst="rect">
            <a:avLst/>
          </a:prstGeom>
          <a:noFill/>
        </p:spPr>
        <p:txBody>
          <a:bodyPr wrap="none" rtlCol="0">
            <a:spAutoFit/>
          </a:bodyPr>
          <a:lstStyle/>
          <a:p>
            <a:r>
              <a:rPr lang="en-US" dirty="0" smtClean="0">
                <a:solidFill>
                  <a:schemeClr val="tx2">
                    <a:lumMod val="50000"/>
                  </a:schemeClr>
                </a:solidFill>
              </a:rPr>
              <a:t>SB2 </a:t>
            </a:r>
          </a:p>
          <a:p>
            <a:r>
              <a:rPr lang="en-US" dirty="0" smtClean="0">
                <a:solidFill>
                  <a:schemeClr val="tx2">
                    <a:lumMod val="50000"/>
                  </a:schemeClr>
                </a:solidFill>
              </a:rPr>
              <a:t>(</a:t>
            </a:r>
            <a:r>
              <a:rPr lang="en-US" dirty="0" err="1" smtClean="0">
                <a:solidFill>
                  <a:schemeClr val="tx2">
                    <a:lumMod val="50000"/>
                  </a:schemeClr>
                </a:solidFill>
              </a:rPr>
              <a:t>Kolbl</a:t>
            </a:r>
            <a:r>
              <a:rPr lang="en-US" dirty="0" smtClean="0">
                <a:solidFill>
                  <a:schemeClr val="tx2">
                    <a:lumMod val="50000"/>
                  </a:schemeClr>
                </a:solidFill>
              </a:rPr>
              <a:t>+ 2014)</a:t>
            </a:r>
            <a:endParaRPr lang="en-US" dirty="0">
              <a:solidFill>
                <a:schemeClr val="tx2">
                  <a:lumMod val="50000"/>
                </a:schemeClr>
              </a:solidFill>
            </a:endParaRPr>
          </a:p>
        </p:txBody>
      </p:sp>
      <p:sp>
        <p:nvSpPr>
          <p:cNvPr id="52" name="Rectangle 51"/>
          <p:cNvSpPr/>
          <p:nvPr/>
        </p:nvSpPr>
        <p:spPr>
          <a:xfrm>
            <a:off x="1851649" y="1519384"/>
            <a:ext cx="1139476" cy="2540219"/>
          </a:xfrm>
          <a:prstGeom prst="rect">
            <a:avLst/>
          </a:prstGeom>
          <a:solidFill>
            <a:schemeClr val="accent6">
              <a:lumMod val="60000"/>
              <a:lumOff val="40000"/>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926873" y="1605614"/>
            <a:ext cx="730751" cy="646331"/>
          </a:xfrm>
          <a:prstGeom prst="rect">
            <a:avLst/>
          </a:prstGeom>
          <a:noFill/>
        </p:spPr>
        <p:txBody>
          <a:bodyPr wrap="none" rtlCol="0">
            <a:spAutoFit/>
          </a:bodyPr>
          <a:lstStyle/>
          <a:p>
            <a:r>
              <a:rPr lang="en-US" dirty="0" smtClean="0"/>
              <a:t>SB1</a:t>
            </a:r>
          </a:p>
          <a:p>
            <a:r>
              <a:rPr lang="en-US" dirty="0" smtClean="0"/>
              <a:t>HIRES</a:t>
            </a:r>
            <a:endParaRPr lang="en-US" dirty="0"/>
          </a:p>
        </p:txBody>
      </p:sp>
      <p:sp>
        <p:nvSpPr>
          <p:cNvPr id="54" name="Rectangle 53"/>
          <p:cNvSpPr/>
          <p:nvPr/>
        </p:nvSpPr>
        <p:spPr>
          <a:xfrm>
            <a:off x="1851649" y="1519384"/>
            <a:ext cx="5614294" cy="2516479"/>
          </a:xfrm>
          <a:prstGeom prst="rect">
            <a:avLst/>
          </a:prstGeom>
          <a:solidFill>
            <a:srgbClr val="FAC090">
              <a:alpha val="5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3100824" y="2787376"/>
            <a:ext cx="3222769" cy="923330"/>
          </a:xfrm>
          <a:prstGeom prst="rect">
            <a:avLst/>
          </a:prstGeom>
          <a:noFill/>
        </p:spPr>
        <p:txBody>
          <a:bodyPr wrap="square" rtlCol="0">
            <a:spAutoFit/>
          </a:bodyPr>
          <a:lstStyle/>
          <a:p>
            <a:r>
              <a:rPr lang="en-US" dirty="0" smtClean="0"/>
              <a:t>RV Trends </a:t>
            </a:r>
          </a:p>
          <a:p>
            <a:r>
              <a:rPr lang="en-US" dirty="0" smtClean="0"/>
              <a:t>(But no orbital solutions or companion masses)</a:t>
            </a:r>
            <a:endParaRPr lang="en-US" dirty="0"/>
          </a:p>
        </p:txBody>
      </p:sp>
      <p:sp>
        <p:nvSpPr>
          <p:cNvPr id="48" name="Rectangle 47"/>
          <p:cNvSpPr/>
          <p:nvPr/>
        </p:nvSpPr>
        <p:spPr>
          <a:xfrm>
            <a:off x="4712209" y="2229899"/>
            <a:ext cx="2753734" cy="3611927"/>
          </a:xfrm>
          <a:prstGeom prst="rect">
            <a:avLst/>
          </a:prstGeom>
          <a:solidFill>
            <a:schemeClr val="accent4">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267119" y="2552090"/>
            <a:ext cx="1045103" cy="646331"/>
          </a:xfrm>
          <a:prstGeom prst="rect">
            <a:avLst/>
          </a:prstGeom>
          <a:noFill/>
        </p:spPr>
        <p:txBody>
          <a:bodyPr wrap="none" rtlCol="0">
            <a:spAutoFit/>
          </a:bodyPr>
          <a:lstStyle/>
          <a:p>
            <a:r>
              <a:rPr lang="en-US" dirty="0" err="1" smtClean="0">
                <a:solidFill>
                  <a:schemeClr val="accent4">
                    <a:lumMod val="50000"/>
                  </a:schemeClr>
                </a:solidFill>
              </a:rPr>
              <a:t>ShaneAO</a:t>
            </a:r>
            <a:endParaRPr lang="en-US" dirty="0" smtClean="0">
              <a:solidFill>
                <a:schemeClr val="accent4">
                  <a:lumMod val="50000"/>
                </a:schemeClr>
              </a:solidFill>
            </a:endParaRPr>
          </a:p>
          <a:p>
            <a:r>
              <a:rPr lang="en-US" dirty="0" smtClean="0">
                <a:solidFill>
                  <a:schemeClr val="accent4">
                    <a:lumMod val="50000"/>
                  </a:schemeClr>
                </a:solidFill>
              </a:rPr>
              <a:t>K</a:t>
            </a:r>
            <a:r>
              <a:rPr lang="en-US" baseline="-25000" dirty="0" smtClean="0">
                <a:solidFill>
                  <a:schemeClr val="accent4">
                    <a:lumMod val="50000"/>
                  </a:schemeClr>
                </a:solidFill>
              </a:rPr>
              <a:t>s</a:t>
            </a:r>
            <a:r>
              <a:rPr lang="en-US" dirty="0" smtClean="0">
                <a:solidFill>
                  <a:schemeClr val="accent4">
                    <a:lumMod val="50000"/>
                  </a:schemeClr>
                </a:solidFill>
              </a:rPr>
              <a:t> band</a:t>
            </a:r>
            <a:endParaRPr lang="en-US" dirty="0">
              <a:solidFill>
                <a:schemeClr val="accent4">
                  <a:lumMod val="50000"/>
                </a:schemeClr>
              </a:solidFill>
            </a:endParaRPr>
          </a:p>
        </p:txBody>
      </p:sp>
      <p:sp>
        <p:nvSpPr>
          <p:cNvPr id="56" name="TextBox 55"/>
          <p:cNvSpPr txBox="1"/>
          <p:nvPr/>
        </p:nvSpPr>
        <p:spPr>
          <a:xfrm>
            <a:off x="5560551" y="5989904"/>
            <a:ext cx="916049" cy="369332"/>
          </a:xfrm>
          <a:prstGeom prst="rect">
            <a:avLst/>
          </a:prstGeom>
          <a:noFill/>
        </p:spPr>
        <p:txBody>
          <a:bodyPr wrap="none" rtlCol="0">
            <a:spAutoFit/>
          </a:bodyPr>
          <a:lstStyle/>
          <a:p>
            <a:r>
              <a:rPr lang="en-US" dirty="0" smtClean="0"/>
              <a:t>(</a:t>
            </a:r>
            <a:r>
              <a:rPr lang="en-US" dirty="0" err="1" smtClean="0"/>
              <a:t>arcsec</a:t>
            </a:r>
            <a:r>
              <a:rPr lang="en-US" dirty="0" smtClean="0"/>
              <a:t>)</a:t>
            </a:r>
            <a:endParaRPr lang="en-US" dirty="0"/>
          </a:p>
        </p:txBody>
      </p:sp>
    </p:spTree>
    <p:extLst>
      <p:ext uri="{BB962C8B-B14F-4D97-AF65-F5344CB8AC3E}">
        <p14:creationId xmlns:p14="http://schemas.microsoft.com/office/powerpoint/2010/main" val="2204042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P spid="39" grpId="0" animBg="1"/>
      <p:bldP spid="40" grpId="0" animBg="1"/>
      <p:bldP spid="43" grpId="0"/>
      <p:bldP spid="50" grpId="0" animBg="1"/>
      <p:bldP spid="51" grpId="0"/>
      <p:bldP spid="52" grpId="0" animBg="1"/>
      <p:bldP spid="53" grpId="0"/>
      <p:bldP spid="54" grpId="0" animBg="1"/>
      <p:bldP spid="54" grpId="1" animBg="1"/>
      <p:bldP spid="55" grpId="0"/>
      <p:bldP spid="55" grpId="1"/>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err="1" smtClean="0">
                <a:solidFill>
                  <a:schemeClr val="tx2">
                    <a:lumMod val="75000"/>
                  </a:schemeClr>
                </a:solidFill>
              </a:rPr>
              <a:t>ShaneAO</a:t>
            </a:r>
            <a:r>
              <a:rPr lang="en-US" dirty="0" smtClean="0">
                <a:solidFill>
                  <a:schemeClr val="tx2">
                    <a:lumMod val="75000"/>
                  </a:schemeClr>
                </a:solidFill>
              </a:rPr>
              <a:t> Methodology</a:t>
            </a:r>
            <a:endParaRPr lang="en-US" dirty="0">
              <a:solidFill>
                <a:schemeClr val="tx2">
                  <a:lumMod val="75000"/>
                </a:schemeClr>
              </a:solidFill>
            </a:endParaRP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pic>
        <p:nvPicPr>
          <p:cNvPr id="9" name="Picture 8" descr="sensitiv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929" y="2829139"/>
            <a:ext cx="4605072" cy="3367459"/>
          </a:xfrm>
          <a:prstGeom prst="rect">
            <a:avLst/>
          </a:prstGeom>
        </p:spPr>
      </p:pic>
      <p:pic>
        <p:nvPicPr>
          <p:cNvPr id="3" name="Picture 2" descr="side-by-si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6" y="998084"/>
            <a:ext cx="4831319" cy="2305985"/>
          </a:xfrm>
          <a:prstGeom prst="rect">
            <a:avLst/>
          </a:prstGeom>
        </p:spPr>
      </p:pic>
      <p:sp>
        <p:nvSpPr>
          <p:cNvPr id="6" name="TextBox 5"/>
          <p:cNvSpPr txBox="1"/>
          <p:nvPr/>
        </p:nvSpPr>
        <p:spPr>
          <a:xfrm>
            <a:off x="411560" y="3833191"/>
            <a:ext cx="4127368" cy="1477328"/>
          </a:xfrm>
          <a:prstGeom prst="rect">
            <a:avLst/>
          </a:prstGeom>
          <a:noFill/>
        </p:spPr>
        <p:txBody>
          <a:bodyPr wrap="square" rtlCol="0">
            <a:spAutoFit/>
          </a:bodyPr>
          <a:lstStyle/>
          <a:p>
            <a:pPr marL="285750" indent="-285750">
              <a:buFont typeface="Arial"/>
              <a:buChar char="•"/>
            </a:pPr>
            <a:r>
              <a:rPr lang="en-US" dirty="0" smtClean="0"/>
              <a:t>Finger</a:t>
            </a:r>
          </a:p>
          <a:p>
            <a:pPr marL="285750" indent="-285750">
              <a:buFont typeface="Arial"/>
              <a:buChar char="•"/>
            </a:pPr>
            <a:r>
              <a:rPr lang="en-US" dirty="0" smtClean="0"/>
              <a:t>E - W orientation of finger</a:t>
            </a:r>
          </a:p>
          <a:p>
            <a:pPr marL="285750" indent="-285750">
              <a:buFont typeface="Arial"/>
              <a:buChar char="•"/>
            </a:pPr>
            <a:r>
              <a:rPr lang="en-US" dirty="0" smtClean="0"/>
              <a:t>K</a:t>
            </a:r>
            <a:r>
              <a:rPr lang="en-US" baseline="-25000" dirty="0" smtClean="0"/>
              <a:t>s</a:t>
            </a:r>
            <a:r>
              <a:rPr lang="en-US" dirty="0" smtClean="0"/>
              <a:t> filter</a:t>
            </a:r>
          </a:p>
          <a:p>
            <a:pPr marL="285750" indent="-285750">
              <a:buFont typeface="Arial"/>
              <a:buChar char="•"/>
            </a:pPr>
            <a:r>
              <a:rPr lang="en-US" dirty="0" smtClean="0"/>
              <a:t>3 x 30-second integrations per position</a:t>
            </a:r>
          </a:p>
          <a:p>
            <a:pPr marL="285750" indent="-285750">
              <a:buFont typeface="Arial"/>
              <a:buChar char="•"/>
            </a:pPr>
            <a:r>
              <a:rPr lang="en-US" dirty="0" smtClean="0"/>
              <a:t>5 x 30-second skies per star</a:t>
            </a:r>
            <a:endParaRPr lang="en-US" dirty="0"/>
          </a:p>
        </p:txBody>
      </p:sp>
      <p:sp>
        <p:nvSpPr>
          <p:cNvPr id="10" name="TextBox 9"/>
          <p:cNvSpPr txBox="1"/>
          <p:nvPr/>
        </p:nvSpPr>
        <p:spPr>
          <a:xfrm>
            <a:off x="7651284" y="6011932"/>
            <a:ext cx="1492716" cy="369332"/>
          </a:xfrm>
          <a:prstGeom prst="rect">
            <a:avLst/>
          </a:prstGeom>
          <a:noFill/>
        </p:spPr>
        <p:txBody>
          <a:bodyPr wrap="none" rtlCol="0">
            <a:spAutoFit/>
          </a:bodyPr>
          <a:lstStyle/>
          <a:p>
            <a:r>
              <a:rPr lang="en-US" dirty="0" err="1" smtClean="0"/>
              <a:t>Srinath</a:t>
            </a:r>
            <a:r>
              <a:rPr lang="en-US" dirty="0" smtClean="0"/>
              <a:t>+ 2014</a:t>
            </a:r>
            <a:endParaRPr lang="en-US" dirty="0"/>
          </a:p>
        </p:txBody>
      </p:sp>
    </p:spTree>
    <p:extLst>
      <p:ext uri="{BB962C8B-B14F-4D97-AF65-F5344CB8AC3E}">
        <p14:creationId xmlns:p14="http://schemas.microsoft.com/office/powerpoint/2010/main" val="41107589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chemeClr val="tx2">
                    <a:lumMod val="75000"/>
                  </a:schemeClr>
                </a:solidFill>
              </a:rPr>
              <a:t>Speckle Structure</a:t>
            </a:r>
            <a:endParaRPr lang="en-US" dirty="0">
              <a:solidFill>
                <a:schemeClr val="tx2">
                  <a:lumMod val="75000"/>
                </a:schemeClr>
              </a:solidFill>
            </a:endParaRP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pic>
        <p:nvPicPr>
          <p:cNvPr id="9" name="Picture 8" descr="Screen Shot 2014-12-16 at 2.35.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9" y="827136"/>
            <a:ext cx="8989110" cy="5557500"/>
          </a:xfrm>
          <a:prstGeom prst="rect">
            <a:avLst/>
          </a:prstGeom>
        </p:spPr>
      </p:pic>
      <p:sp>
        <p:nvSpPr>
          <p:cNvPr id="10" name="TextBox 9"/>
          <p:cNvSpPr txBox="1"/>
          <p:nvPr/>
        </p:nvSpPr>
        <p:spPr>
          <a:xfrm>
            <a:off x="6883400" y="362466"/>
            <a:ext cx="2044700" cy="369332"/>
          </a:xfrm>
          <a:prstGeom prst="rect">
            <a:avLst/>
          </a:prstGeom>
          <a:noFill/>
        </p:spPr>
        <p:txBody>
          <a:bodyPr wrap="square" rtlCol="0">
            <a:spAutoFit/>
          </a:bodyPr>
          <a:lstStyle/>
          <a:p>
            <a:r>
              <a:rPr lang="en-US" dirty="0" smtClean="0">
                <a:solidFill>
                  <a:srgbClr val="FFFFFF"/>
                </a:solidFill>
              </a:rPr>
              <a:t>July 16, 2014</a:t>
            </a:r>
            <a:endParaRPr lang="en-US" dirty="0">
              <a:solidFill>
                <a:srgbClr val="FFFFFF"/>
              </a:solidFill>
            </a:endParaRPr>
          </a:p>
        </p:txBody>
      </p:sp>
      <p:sp>
        <p:nvSpPr>
          <p:cNvPr id="11" name="TextBox 10"/>
          <p:cNvSpPr txBox="1"/>
          <p:nvPr/>
        </p:nvSpPr>
        <p:spPr>
          <a:xfrm>
            <a:off x="166254" y="903737"/>
            <a:ext cx="1103746" cy="307777"/>
          </a:xfrm>
          <a:prstGeom prst="rect">
            <a:avLst/>
          </a:prstGeom>
          <a:noFill/>
        </p:spPr>
        <p:txBody>
          <a:bodyPr wrap="square" rtlCol="0">
            <a:spAutoFit/>
          </a:bodyPr>
          <a:lstStyle/>
          <a:p>
            <a:r>
              <a:rPr lang="en-US" sz="1400" b="1" dirty="0" smtClean="0">
                <a:solidFill>
                  <a:srgbClr val="FFFFFF"/>
                </a:solidFill>
              </a:rPr>
              <a:t>HIP 64979</a:t>
            </a:r>
            <a:endParaRPr lang="en-US" sz="1400" b="1" dirty="0">
              <a:solidFill>
                <a:srgbClr val="FFFFFF"/>
              </a:solidFill>
            </a:endParaRPr>
          </a:p>
        </p:txBody>
      </p:sp>
      <p:sp>
        <p:nvSpPr>
          <p:cNvPr id="12" name="TextBox 11"/>
          <p:cNvSpPr txBox="1"/>
          <p:nvPr/>
        </p:nvSpPr>
        <p:spPr>
          <a:xfrm>
            <a:off x="1968499" y="903737"/>
            <a:ext cx="1193800" cy="307777"/>
          </a:xfrm>
          <a:prstGeom prst="rect">
            <a:avLst/>
          </a:prstGeom>
          <a:noFill/>
        </p:spPr>
        <p:txBody>
          <a:bodyPr wrap="square" rtlCol="0">
            <a:spAutoFit/>
          </a:bodyPr>
          <a:lstStyle/>
          <a:p>
            <a:r>
              <a:rPr lang="en-US" sz="1400" b="1" dirty="0" smtClean="0">
                <a:solidFill>
                  <a:srgbClr val="FFFFFF"/>
                </a:solidFill>
              </a:rPr>
              <a:t>HD 130948</a:t>
            </a:r>
            <a:endParaRPr lang="en-US" sz="1400" b="1" dirty="0">
              <a:solidFill>
                <a:srgbClr val="FFFFFF"/>
              </a:solidFill>
            </a:endParaRPr>
          </a:p>
        </p:txBody>
      </p:sp>
      <p:sp>
        <p:nvSpPr>
          <p:cNvPr id="13" name="TextBox 12"/>
          <p:cNvSpPr txBox="1"/>
          <p:nvPr/>
        </p:nvSpPr>
        <p:spPr>
          <a:xfrm>
            <a:off x="3771900" y="903737"/>
            <a:ext cx="1270000" cy="307777"/>
          </a:xfrm>
          <a:prstGeom prst="rect">
            <a:avLst/>
          </a:prstGeom>
          <a:noFill/>
        </p:spPr>
        <p:txBody>
          <a:bodyPr wrap="square" rtlCol="0">
            <a:spAutoFit/>
          </a:bodyPr>
          <a:lstStyle/>
          <a:p>
            <a:r>
              <a:rPr lang="en-US" sz="1400" b="1" dirty="0" smtClean="0">
                <a:solidFill>
                  <a:srgbClr val="FFFFFF"/>
                </a:solidFill>
              </a:rPr>
              <a:t>HD 131582</a:t>
            </a:r>
            <a:endParaRPr lang="en-US" sz="1400" b="1" dirty="0">
              <a:solidFill>
                <a:srgbClr val="FFFFFF"/>
              </a:solidFill>
            </a:endParaRPr>
          </a:p>
        </p:txBody>
      </p:sp>
      <p:sp>
        <p:nvSpPr>
          <p:cNvPr id="14" name="TextBox 13"/>
          <p:cNvSpPr txBox="1"/>
          <p:nvPr/>
        </p:nvSpPr>
        <p:spPr>
          <a:xfrm>
            <a:off x="5575300" y="903737"/>
            <a:ext cx="1308100" cy="307777"/>
          </a:xfrm>
          <a:prstGeom prst="rect">
            <a:avLst/>
          </a:prstGeom>
          <a:noFill/>
        </p:spPr>
        <p:txBody>
          <a:bodyPr wrap="square" rtlCol="0">
            <a:spAutoFit/>
          </a:bodyPr>
          <a:lstStyle/>
          <a:p>
            <a:r>
              <a:rPr lang="en-US" sz="1400" b="1" dirty="0" smtClean="0">
                <a:solidFill>
                  <a:srgbClr val="FFFFFF"/>
                </a:solidFill>
              </a:rPr>
              <a:t>HD 143761</a:t>
            </a:r>
            <a:endParaRPr lang="en-US" sz="1400" b="1" dirty="0">
              <a:solidFill>
                <a:srgbClr val="FFFFFF"/>
              </a:solidFill>
            </a:endParaRPr>
          </a:p>
        </p:txBody>
      </p:sp>
      <p:sp>
        <p:nvSpPr>
          <p:cNvPr id="15" name="TextBox 14"/>
          <p:cNvSpPr txBox="1"/>
          <p:nvPr/>
        </p:nvSpPr>
        <p:spPr>
          <a:xfrm>
            <a:off x="7379855" y="903737"/>
            <a:ext cx="1167245" cy="307777"/>
          </a:xfrm>
          <a:prstGeom prst="rect">
            <a:avLst/>
          </a:prstGeom>
          <a:noFill/>
        </p:spPr>
        <p:txBody>
          <a:bodyPr wrap="square" rtlCol="0">
            <a:spAutoFit/>
          </a:bodyPr>
          <a:lstStyle/>
          <a:p>
            <a:r>
              <a:rPr lang="en-US" sz="1400" b="1" dirty="0" smtClean="0">
                <a:solidFill>
                  <a:srgbClr val="FFFFFF"/>
                </a:solidFill>
              </a:rPr>
              <a:t>HD 144287</a:t>
            </a:r>
            <a:endParaRPr lang="en-US" sz="1400" b="1" dirty="0">
              <a:solidFill>
                <a:srgbClr val="FFFFFF"/>
              </a:solidFill>
            </a:endParaRPr>
          </a:p>
        </p:txBody>
      </p:sp>
      <p:sp>
        <p:nvSpPr>
          <p:cNvPr id="16" name="TextBox 15"/>
          <p:cNvSpPr txBox="1"/>
          <p:nvPr/>
        </p:nvSpPr>
        <p:spPr>
          <a:xfrm>
            <a:off x="166254" y="2771791"/>
            <a:ext cx="1078346" cy="307777"/>
          </a:xfrm>
          <a:prstGeom prst="rect">
            <a:avLst/>
          </a:prstGeom>
          <a:noFill/>
        </p:spPr>
        <p:txBody>
          <a:bodyPr wrap="square" rtlCol="0">
            <a:spAutoFit/>
          </a:bodyPr>
          <a:lstStyle/>
          <a:p>
            <a:r>
              <a:rPr lang="en-US" sz="1400" b="1" dirty="0" smtClean="0">
                <a:solidFill>
                  <a:srgbClr val="FFFFFF"/>
                </a:solidFill>
              </a:rPr>
              <a:t>HD 155712</a:t>
            </a:r>
            <a:endParaRPr lang="en-US" sz="1400" b="1" dirty="0">
              <a:solidFill>
                <a:srgbClr val="FFFFFF"/>
              </a:solidFill>
            </a:endParaRPr>
          </a:p>
        </p:txBody>
      </p:sp>
      <p:sp>
        <p:nvSpPr>
          <p:cNvPr id="17" name="TextBox 16"/>
          <p:cNvSpPr txBox="1"/>
          <p:nvPr/>
        </p:nvSpPr>
        <p:spPr>
          <a:xfrm>
            <a:off x="1968499" y="2771642"/>
            <a:ext cx="1193799" cy="307777"/>
          </a:xfrm>
          <a:prstGeom prst="rect">
            <a:avLst/>
          </a:prstGeom>
          <a:noFill/>
        </p:spPr>
        <p:txBody>
          <a:bodyPr wrap="square" rtlCol="0">
            <a:spAutoFit/>
          </a:bodyPr>
          <a:lstStyle/>
          <a:p>
            <a:r>
              <a:rPr lang="en-US" sz="1400" b="1" dirty="0" smtClean="0">
                <a:solidFill>
                  <a:srgbClr val="FFFFFF"/>
                </a:solidFill>
              </a:rPr>
              <a:t>HD 182488</a:t>
            </a:r>
            <a:endParaRPr lang="en-US" sz="1400" b="1" dirty="0">
              <a:solidFill>
                <a:srgbClr val="FFFFFF"/>
              </a:solidFill>
            </a:endParaRPr>
          </a:p>
        </p:txBody>
      </p:sp>
      <p:sp>
        <p:nvSpPr>
          <p:cNvPr id="18" name="TextBox 17"/>
          <p:cNvSpPr txBox="1"/>
          <p:nvPr/>
        </p:nvSpPr>
        <p:spPr>
          <a:xfrm>
            <a:off x="3771900" y="2771642"/>
            <a:ext cx="1397000" cy="307777"/>
          </a:xfrm>
          <a:prstGeom prst="rect">
            <a:avLst/>
          </a:prstGeom>
          <a:noFill/>
        </p:spPr>
        <p:txBody>
          <a:bodyPr wrap="square" rtlCol="0">
            <a:spAutoFit/>
          </a:bodyPr>
          <a:lstStyle/>
          <a:p>
            <a:r>
              <a:rPr lang="en-US" sz="1400" b="1" dirty="0" smtClean="0">
                <a:solidFill>
                  <a:srgbClr val="FFFFFF"/>
                </a:solidFill>
              </a:rPr>
              <a:t>HD 190360</a:t>
            </a:r>
            <a:endParaRPr lang="en-US" sz="1400" b="1" dirty="0">
              <a:solidFill>
                <a:srgbClr val="FFFFFF"/>
              </a:solidFill>
            </a:endParaRPr>
          </a:p>
        </p:txBody>
      </p:sp>
      <p:sp>
        <p:nvSpPr>
          <p:cNvPr id="19" name="TextBox 18"/>
          <p:cNvSpPr txBox="1"/>
          <p:nvPr/>
        </p:nvSpPr>
        <p:spPr>
          <a:xfrm>
            <a:off x="5575300" y="2771642"/>
            <a:ext cx="1206500" cy="307777"/>
          </a:xfrm>
          <a:prstGeom prst="rect">
            <a:avLst/>
          </a:prstGeom>
          <a:noFill/>
        </p:spPr>
        <p:txBody>
          <a:bodyPr wrap="square" rtlCol="0">
            <a:spAutoFit/>
          </a:bodyPr>
          <a:lstStyle/>
          <a:p>
            <a:r>
              <a:rPr lang="en-US" sz="1400" b="1" dirty="0" smtClean="0">
                <a:solidFill>
                  <a:srgbClr val="FFFFFF"/>
                </a:solidFill>
              </a:rPr>
              <a:t>HD 190404</a:t>
            </a:r>
            <a:endParaRPr lang="en-US" sz="1400" b="1" dirty="0">
              <a:solidFill>
                <a:srgbClr val="FFFFFF"/>
              </a:solidFill>
            </a:endParaRPr>
          </a:p>
        </p:txBody>
      </p:sp>
      <p:sp>
        <p:nvSpPr>
          <p:cNvPr id="20" name="TextBox 19"/>
          <p:cNvSpPr txBox="1"/>
          <p:nvPr/>
        </p:nvSpPr>
        <p:spPr>
          <a:xfrm>
            <a:off x="7379855" y="2771791"/>
            <a:ext cx="1154545" cy="307777"/>
          </a:xfrm>
          <a:prstGeom prst="rect">
            <a:avLst/>
          </a:prstGeom>
          <a:noFill/>
        </p:spPr>
        <p:txBody>
          <a:bodyPr wrap="square" rtlCol="0">
            <a:spAutoFit/>
          </a:bodyPr>
          <a:lstStyle/>
          <a:p>
            <a:r>
              <a:rPr lang="en-US" sz="1400" b="1" dirty="0" smtClean="0">
                <a:solidFill>
                  <a:srgbClr val="FFFFFF"/>
                </a:solidFill>
              </a:rPr>
              <a:t>HD 198425</a:t>
            </a:r>
            <a:endParaRPr lang="en-US" sz="1400" b="1" dirty="0">
              <a:solidFill>
                <a:srgbClr val="FFFFFF"/>
              </a:solidFill>
            </a:endParaRPr>
          </a:p>
        </p:txBody>
      </p:sp>
      <p:sp>
        <p:nvSpPr>
          <p:cNvPr id="21" name="TextBox 20"/>
          <p:cNvSpPr txBox="1"/>
          <p:nvPr/>
        </p:nvSpPr>
        <p:spPr>
          <a:xfrm>
            <a:off x="178954" y="4651391"/>
            <a:ext cx="1167246" cy="307777"/>
          </a:xfrm>
          <a:prstGeom prst="rect">
            <a:avLst/>
          </a:prstGeom>
          <a:noFill/>
        </p:spPr>
        <p:txBody>
          <a:bodyPr wrap="square" rtlCol="0">
            <a:spAutoFit/>
          </a:bodyPr>
          <a:lstStyle/>
          <a:p>
            <a:r>
              <a:rPr lang="en-US" sz="1400" b="1" dirty="0" smtClean="0">
                <a:solidFill>
                  <a:srgbClr val="FFFFFF"/>
                </a:solidFill>
              </a:rPr>
              <a:t>HIP 103256</a:t>
            </a:r>
            <a:endParaRPr lang="en-US" sz="1400" b="1" dirty="0">
              <a:solidFill>
                <a:srgbClr val="FFFFFF"/>
              </a:solidFill>
            </a:endParaRPr>
          </a:p>
        </p:txBody>
      </p:sp>
      <p:sp>
        <p:nvSpPr>
          <p:cNvPr id="22" name="TextBox 21"/>
          <p:cNvSpPr txBox="1"/>
          <p:nvPr/>
        </p:nvSpPr>
        <p:spPr>
          <a:xfrm>
            <a:off x="1968500" y="4651391"/>
            <a:ext cx="1193799" cy="307777"/>
          </a:xfrm>
          <a:prstGeom prst="rect">
            <a:avLst/>
          </a:prstGeom>
          <a:noFill/>
        </p:spPr>
        <p:txBody>
          <a:bodyPr wrap="square" rtlCol="0">
            <a:spAutoFit/>
          </a:bodyPr>
          <a:lstStyle/>
          <a:p>
            <a:r>
              <a:rPr lang="en-US" sz="1400" b="1" dirty="0" smtClean="0">
                <a:solidFill>
                  <a:srgbClr val="FFFFFF"/>
                </a:solidFill>
              </a:rPr>
              <a:t>HD 208038</a:t>
            </a:r>
            <a:endParaRPr lang="en-US" sz="1400" b="1" dirty="0">
              <a:solidFill>
                <a:srgbClr val="FFFFFF"/>
              </a:solidFill>
            </a:endParaRPr>
          </a:p>
        </p:txBody>
      </p:sp>
      <p:sp>
        <p:nvSpPr>
          <p:cNvPr id="23" name="TextBox 22"/>
          <p:cNvSpPr txBox="1"/>
          <p:nvPr/>
        </p:nvSpPr>
        <p:spPr>
          <a:xfrm>
            <a:off x="3771900" y="4651391"/>
            <a:ext cx="1257300" cy="307777"/>
          </a:xfrm>
          <a:prstGeom prst="rect">
            <a:avLst/>
          </a:prstGeom>
          <a:noFill/>
        </p:spPr>
        <p:txBody>
          <a:bodyPr wrap="square" rtlCol="0">
            <a:spAutoFit/>
          </a:bodyPr>
          <a:lstStyle/>
          <a:p>
            <a:r>
              <a:rPr lang="en-US" sz="1400" b="1" dirty="0" smtClean="0">
                <a:solidFill>
                  <a:srgbClr val="FFFFFF"/>
                </a:solidFill>
              </a:rPr>
              <a:t>HD 215648</a:t>
            </a:r>
            <a:endParaRPr lang="en-US" sz="1400" b="1" dirty="0">
              <a:solidFill>
                <a:srgbClr val="FFFFFF"/>
              </a:solidFill>
            </a:endParaRPr>
          </a:p>
        </p:txBody>
      </p:sp>
      <p:sp>
        <p:nvSpPr>
          <p:cNvPr id="24" name="TextBox 23"/>
          <p:cNvSpPr txBox="1"/>
          <p:nvPr/>
        </p:nvSpPr>
        <p:spPr>
          <a:xfrm>
            <a:off x="5575300" y="4651391"/>
            <a:ext cx="1206500" cy="307777"/>
          </a:xfrm>
          <a:prstGeom prst="rect">
            <a:avLst/>
          </a:prstGeom>
          <a:noFill/>
        </p:spPr>
        <p:txBody>
          <a:bodyPr wrap="square" rtlCol="0">
            <a:spAutoFit/>
          </a:bodyPr>
          <a:lstStyle/>
          <a:p>
            <a:r>
              <a:rPr lang="en-US" sz="1400" b="1" dirty="0" smtClean="0">
                <a:solidFill>
                  <a:srgbClr val="FFFFFF"/>
                </a:solidFill>
              </a:rPr>
              <a:t>HIP 116611</a:t>
            </a:r>
            <a:endParaRPr lang="en-US" sz="1400" b="1" dirty="0">
              <a:solidFill>
                <a:srgbClr val="FFFFFF"/>
              </a:solidFill>
            </a:endParaRPr>
          </a:p>
        </p:txBody>
      </p:sp>
      <p:sp>
        <p:nvSpPr>
          <p:cNvPr id="25" name="TextBox 24"/>
          <p:cNvSpPr txBox="1"/>
          <p:nvPr/>
        </p:nvSpPr>
        <p:spPr>
          <a:xfrm>
            <a:off x="7379855" y="4651391"/>
            <a:ext cx="1357745" cy="307777"/>
          </a:xfrm>
          <a:prstGeom prst="rect">
            <a:avLst/>
          </a:prstGeom>
          <a:noFill/>
        </p:spPr>
        <p:txBody>
          <a:bodyPr wrap="square" rtlCol="0">
            <a:spAutoFit/>
          </a:bodyPr>
          <a:lstStyle/>
          <a:p>
            <a:r>
              <a:rPr lang="en-US" sz="1400" b="1" dirty="0" smtClean="0">
                <a:solidFill>
                  <a:srgbClr val="FFFFFF"/>
                </a:solidFill>
              </a:rPr>
              <a:t>HIP 1473</a:t>
            </a:r>
            <a:endParaRPr lang="en-US" sz="1400" b="1" dirty="0">
              <a:solidFill>
                <a:srgbClr val="FFFFFF"/>
              </a:solidFill>
            </a:endParaRPr>
          </a:p>
        </p:txBody>
      </p:sp>
    </p:spTree>
    <p:extLst>
      <p:ext uri="{BB962C8B-B14F-4D97-AF65-F5344CB8AC3E}">
        <p14:creationId xmlns:p14="http://schemas.microsoft.com/office/powerpoint/2010/main" val="39618129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chemeClr val="tx2">
                    <a:lumMod val="75000"/>
                  </a:schemeClr>
                </a:solidFill>
              </a:rPr>
              <a:t>Speckle Structure</a:t>
            </a:r>
            <a:endParaRPr lang="en-US" dirty="0">
              <a:solidFill>
                <a:schemeClr val="tx2">
                  <a:lumMod val="75000"/>
                </a:schemeClr>
              </a:solidFill>
            </a:endParaRP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pic>
        <p:nvPicPr>
          <p:cNvPr id="3" name="Picture 2" descr="Screen Shot 2014-12-16 at 2.04.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1273"/>
            <a:ext cx="9064189" cy="5534066"/>
          </a:xfrm>
          <a:prstGeom prst="rect">
            <a:avLst/>
          </a:prstGeom>
        </p:spPr>
      </p:pic>
      <p:sp>
        <p:nvSpPr>
          <p:cNvPr id="9" name="TextBox 8"/>
          <p:cNvSpPr txBox="1"/>
          <p:nvPr/>
        </p:nvSpPr>
        <p:spPr>
          <a:xfrm>
            <a:off x="6883400" y="362466"/>
            <a:ext cx="2044700" cy="369332"/>
          </a:xfrm>
          <a:prstGeom prst="rect">
            <a:avLst/>
          </a:prstGeom>
          <a:noFill/>
        </p:spPr>
        <p:txBody>
          <a:bodyPr wrap="square" rtlCol="0">
            <a:spAutoFit/>
          </a:bodyPr>
          <a:lstStyle/>
          <a:p>
            <a:r>
              <a:rPr lang="en-US" dirty="0" smtClean="0">
                <a:solidFill>
                  <a:srgbClr val="FFFFFF"/>
                </a:solidFill>
              </a:rPr>
              <a:t>Nov 4, 2014</a:t>
            </a:r>
            <a:endParaRPr lang="en-US" dirty="0">
              <a:solidFill>
                <a:srgbClr val="FFFFFF"/>
              </a:solidFill>
            </a:endParaRPr>
          </a:p>
        </p:txBody>
      </p:sp>
      <p:sp>
        <p:nvSpPr>
          <p:cNvPr id="10" name="TextBox 9"/>
          <p:cNvSpPr txBox="1"/>
          <p:nvPr/>
        </p:nvSpPr>
        <p:spPr>
          <a:xfrm>
            <a:off x="101600" y="863646"/>
            <a:ext cx="1219200" cy="276999"/>
          </a:xfrm>
          <a:prstGeom prst="rect">
            <a:avLst/>
          </a:prstGeom>
          <a:noFill/>
        </p:spPr>
        <p:txBody>
          <a:bodyPr wrap="square" rtlCol="0">
            <a:spAutoFit/>
          </a:bodyPr>
          <a:lstStyle/>
          <a:p>
            <a:r>
              <a:rPr lang="en-US" sz="1200" b="1" dirty="0" smtClean="0">
                <a:solidFill>
                  <a:srgbClr val="FFFFFF"/>
                </a:solidFill>
              </a:rPr>
              <a:t>HIP 103298</a:t>
            </a:r>
            <a:endParaRPr lang="en-US" sz="1200" b="1" dirty="0">
              <a:solidFill>
                <a:srgbClr val="FFFFFF"/>
              </a:solidFill>
            </a:endParaRPr>
          </a:p>
        </p:txBody>
      </p:sp>
      <p:sp>
        <p:nvSpPr>
          <p:cNvPr id="11" name="TextBox 10"/>
          <p:cNvSpPr txBox="1"/>
          <p:nvPr/>
        </p:nvSpPr>
        <p:spPr>
          <a:xfrm>
            <a:off x="1409700" y="889046"/>
            <a:ext cx="1295400" cy="276999"/>
          </a:xfrm>
          <a:prstGeom prst="rect">
            <a:avLst/>
          </a:prstGeom>
          <a:noFill/>
        </p:spPr>
        <p:txBody>
          <a:bodyPr wrap="square" rtlCol="0">
            <a:spAutoFit/>
          </a:bodyPr>
          <a:lstStyle/>
          <a:p>
            <a:r>
              <a:rPr lang="en-US" sz="1200" b="1" dirty="0" smtClean="0">
                <a:solidFill>
                  <a:srgbClr val="FFFFFF"/>
                </a:solidFill>
              </a:rPr>
              <a:t>HIP 104521</a:t>
            </a:r>
            <a:endParaRPr lang="en-US" sz="1200" b="1" dirty="0">
              <a:solidFill>
                <a:srgbClr val="FFFFFF"/>
              </a:solidFill>
            </a:endParaRPr>
          </a:p>
        </p:txBody>
      </p:sp>
      <p:sp>
        <p:nvSpPr>
          <p:cNvPr id="12" name="TextBox 11"/>
          <p:cNvSpPr txBox="1"/>
          <p:nvPr/>
        </p:nvSpPr>
        <p:spPr>
          <a:xfrm>
            <a:off x="2705100" y="889046"/>
            <a:ext cx="1143000" cy="276999"/>
          </a:xfrm>
          <a:prstGeom prst="rect">
            <a:avLst/>
          </a:prstGeom>
          <a:noFill/>
        </p:spPr>
        <p:txBody>
          <a:bodyPr wrap="square" rtlCol="0">
            <a:spAutoFit/>
          </a:bodyPr>
          <a:lstStyle/>
          <a:p>
            <a:r>
              <a:rPr lang="en-US" sz="1200" b="1" dirty="0" smtClean="0">
                <a:solidFill>
                  <a:srgbClr val="FFFFFF"/>
                </a:solidFill>
              </a:rPr>
              <a:t>HD 210277</a:t>
            </a:r>
            <a:endParaRPr lang="en-US" sz="1200" b="1" dirty="0">
              <a:solidFill>
                <a:srgbClr val="FFFFFF"/>
              </a:solidFill>
            </a:endParaRPr>
          </a:p>
        </p:txBody>
      </p:sp>
      <p:sp>
        <p:nvSpPr>
          <p:cNvPr id="13" name="TextBox 12"/>
          <p:cNvSpPr txBox="1"/>
          <p:nvPr/>
        </p:nvSpPr>
        <p:spPr>
          <a:xfrm>
            <a:off x="4000500" y="889046"/>
            <a:ext cx="1143000" cy="276999"/>
          </a:xfrm>
          <a:prstGeom prst="rect">
            <a:avLst/>
          </a:prstGeom>
          <a:noFill/>
        </p:spPr>
        <p:txBody>
          <a:bodyPr wrap="square" rtlCol="0">
            <a:spAutoFit/>
          </a:bodyPr>
          <a:lstStyle/>
          <a:p>
            <a:r>
              <a:rPr lang="en-US" sz="1200" b="1" dirty="0" smtClean="0">
                <a:solidFill>
                  <a:srgbClr val="FFFFFF"/>
                </a:solidFill>
              </a:rPr>
              <a:t>HD 217813</a:t>
            </a:r>
            <a:endParaRPr lang="en-US" sz="1200" b="1" dirty="0">
              <a:solidFill>
                <a:srgbClr val="FFFFFF"/>
              </a:solidFill>
            </a:endParaRPr>
          </a:p>
        </p:txBody>
      </p:sp>
      <p:sp>
        <p:nvSpPr>
          <p:cNvPr id="14" name="TextBox 13"/>
          <p:cNvSpPr txBox="1"/>
          <p:nvPr/>
        </p:nvSpPr>
        <p:spPr>
          <a:xfrm>
            <a:off x="5308600" y="892572"/>
            <a:ext cx="1079500" cy="276999"/>
          </a:xfrm>
          <a:prstGeom prst="rect">
            <a:avLst/>
          </a:prstGeom>
          <a:noFill/>
        </p:spPr>
        <p:txBody>
          <a:bodyPr wrap="square" rtlCol="0">
            <a:spAutoFit/>
          </a:bodyPr>
          <a:lstStyle/>
          <a:p>
            <a:r>
              <a:rPr lang="en-US" sz="1200" b="1" dirty="0" smtClean="0">
                <a:solidFill>
                  <a:srgbClr val="FFFFFF"/>
                </a:solidFill>
              </a:rPr>
              <a:t>HD 1160</a:t>
            </a:r>
            <a:endParaRPr lang="en-US" sz="1200" b="1" dirty="0">
              <a:solidFill>
                <a:srgbClr val="FFFFFF"/>
              </a:solidFill>
            </a:endParaRPr>
          </a:p>
        </p:txBody>
      </p:sp>
      <p:sp>
        <p:nvSpPr>
          <p:cNvPr id="15" name="TextBox 14"/>
          <p:cNvSpPr txBox="1"/>
          <p:nvPr/>
        </p:nvSpPr>
        <p:spPr>
          <a:xfrm>
            <a:off x="6610350" y="892572"/>
            <a:ext cx="850899" cy="276999"/>
          </a:xfrm>
          <a:prstGeom prst="rect">
            <a:avLst/>
          </a:prstGeom>
          <a:noFill/>
        </p:spPr>
        <p:txBody>
          <a:bodyPr wrap="square" rtlCol="0">
            <a:spAutoFit/>
          </a:bodyPr>
          <a:lstStyle/>
          <a:p>
            <a:r>
              <a:rPr lang="en-US" sz="1200" b="1" dirty="0" smtClean="0">
                <a:solidFill>
                  <a:srgbClr val="FFFFFF"/>
                </a:solidFill>
              </a:rPr>
              <a:t>HD 1461</a:t>
            </a:r>
            <a:endParaRPr lang="en-US" sz="1200" b="1" dirty="0">
              <a:solidFill>
                <a:srgbClr val="FFFFFF"/>
              </a:solidFill>
            </a:endParaRPr>
          </a:p>
        </p:txBody>
      </p:sp>
      <p:sp>
        <p:nvSpPr>
          <p:cNvPr id="16" name="TextBox 15"/>
          <p:cNvSpPr txBox="1"/>
          <p:nvPr/>
        </p:nvSpPr>
        <p:spPr>
          <a:xfrm>
            <a:off x="7893050" y="889046"/>
            <a:ext cx="850899" cy="276999"/>
          </a:xfrm>
          <a:prstGeom prst="rect">
            <a:avLst/>
          </a:prstGeom>
          <a:noFill/>
        </p:spPr>
        <p:txBody>
          <a:bodyPr wrap="square" rtlCol="0">
            <a:spAutoFit/>
          </a:bodyPr>
          <a:lstStyle/>
          <a:p>
            <a:r>
              <a:rPr lang="en-US" sz="1200" b="1" dirty="0" smtClean="0">
                <a:solidFill>
                  <a:srgbClr val="FFFFFF"/>
                </a:solidFill>
              </a:rPr>
              <a:t>HD 3196</a:t>
            </a:r>
            <a:endParaRPr lang="en-US" sz="1200" b="1" dirty="0">
              <a:solidFill>
                <a:srgbClr val="FFFFFF"/>
              </a:solidFill>
            </a:endParaRPr>
          </a:p>
        </p:txBody>
      </p:sp>
      <p:sp>
        <p:nvSpPr>
          <p:cNvPr id="17" name="TextBox 16"/>
          <p:cNvSpPr txBox="1"/>
          <p:nvPr/>
        </p:nvSpPr>
        <p:spPr>
          <a:xfrm>
            <a:off x="101600" y="2290726"/>
            <a:ext cx="850899" cy="276999"/>
          </a:xfrm>
          <a:prstGeom prst="rect">
            <a:avLst/>
          </a:prstGeom>
          <a:noFill/>
        </p:spPr>
        <p:txBody>
          <a:bodyPr wrap="square" rtlCol="0">
            <a:spAutoFit/>
          </a:bodyPr>
          <a:lstStyle/>
          <a:p>
            <a:r>
              <a:rPr lang="en-US" sz="1200" b="1" dirty="0" smtClean="0">
                <a:solidFill>
                  <a:srgbClr val="FFFFFF"/>
                </a:solidFill>
              </a:rPr>
              <a:t>HD 4356</a:t>
            </a:r>
            <a:endParaRPr lang="en-US" sz="1200" b="1" dirty="0">
              <a:solidFill>
                <a:srgbClr val="FFFFFF"/>
              </a:solidFill>
            </a:endParaRPr>
          </a:p>
        </p:txBody>
      </p:sp>
      <p:sp>
        <p:nvSpPr>
          <p:cNvPr id="18" name="TextBox 17"/>
          <p:cNvSpPr txBox="1"/>
          <p:nvPr/>
        </p:nvSpPr>
        <p:spPr>
          <a:xfrm>
            <a:off x="1409700" y="2290726"/>
            <a:ext cx="850899" cy="276999"/>
          </a:xfrm>
          <a:prstGeom prst="rect">
            <a:avLst/>
          </a:prstGeom>
          <a:noFill/>
        </p:spPr>
        <p:txBody>
          <a:bodyPr wrap="square" rtlCol="0">
            <a:spAutoFit/>
          </a:bodyPr>
          <a:lstStyle/>
          <a:p>
            <a:r>
              <a:rPr lang="en-US" sz="1200" b="1" dirty="0" smtClean="0">
                <a:solidFill>
                  <a:srgbClr val="FFFFFF"/>
                </a:solidFill>
              </a:rPr>
              <a:t>HD 4915</a:t>
            </a:r>
            <a:endParaRPr lang="en-US" sz="1200" b="1" dirty="0">
              <a:solidFill>
                <a:srgbClr val="FFFFFF"/>
              </a:solidFill>
            </a:endParaRPr>
          </a:p>
        </p:txBody>
      </p:sp>
      <p:sp>
        <p:nvSpPr>
          <p:cNvPr id="19" name="TextBox 18"/>
          <p:cNvSpPr txBox="1"/>
          <p:nvPr/>
        </p:nvSpPr>
        <p:spPr>
          <a:xfrm>
            <a:off x="2705100" y="2290726"/>
            <a:ext cx="850899" cy="276999"/>
          </a:xfrm>
          <a:prstGeom prst="rect">
            <a:avLst/>
          </a:prstGeom>
          <a:noFill/>
        </p:spPr>
        <p:txBody>
          <a:bodyPr wrap="square" rtlCol="0">
            <a:spAutoFit/>
          </a:bodyPr>
          <a:lstStyle/>
          <a:p>
            <a:r>
              <a:rPr lang="en-US" sz="1200" b="1" dirty="0" smtClean="0">
                <a:solidFill>
                  <a:srgbClr val="FFFFFF"/>
                </a:solidFill>
              </a:rPr>
              <a:t>HD 6101</a:t>
            </a:r>
            <a:endParaRPr lang="en-US" sz="1200" b="1" dirty="0">
              <a:solidFill>
                <a:srgbClr val="FFFFFF"/>
              </a:solidFill>
            </a:endParaRPr>
          </a:p>
        </p:txBody>
      </p:sp>
      <p:sp>
        <p:nvSpPr>
          <p:cNvPr id="20" name="TextBox 19"/>
          <p:cNvSpPr txBox="1"/>
          <p:nvPr/>
        </p:nvSpPr>
        <p:spPr>
          <a:xfrm>
            <a:off x="4000500" y="2290726"/>
            <a:ext cx="850899" cy="276999"/>
          </a:xfrm>
          <a:prstGeom prst="rect">
            <a:avLst/>
          </a:prstGeom>
          <a:noFill/>
        </p:spPr>
        <p:txBody>
          <a:bodyPr wrap="square" rtlCol="0">
            <a:spAutoFit/>
          </a:bodyPr>
          <a:lstStyle/>
          <a:p>
            <a:r>
              <a:rPr lang="en-US" sz="1200" b="1" dirty="0" smtClean="0">
                <a:solidFill>
                  <a:srgbClr val="FFFFFF"/>
                </a:solidFill>
              </a:rPr>
              <a:t>HD 10008</a:t>
            </a:r>
            <a:endParaRPr lang="en-US" sz="1200" b="1" dirty="0">
              <a:solidFill>
                <a:srgbClr val="FFFFFF"/>
              </a:solidFill>
            </a:endParaRPr>
          </a:p>
        </p:txBody>
      </p:sp>
      <p:sp>
        <p:nvSpPr>
          <p:cNvPr id="21" name="TextBox 20"/>
          <p:cNvSpPr txBox="1"/>
          <p:nvPr/>
        </p:nvSpPr>
        <p:spPr>
          <a:xfrm>
            <a:off x="5308600" y="2290726"/>
            <a:ext cx="850899" cy="276999"/>
          </a:xfrm>
          <a:prstGeom prst="rect">
            <a:avLst/>
          </a:prstGeom>
          <a:noFill/>
        </p:spPr>
        <p:txBody>
          <a:bodyPr wrap="square" rtlCol="0">
            <a:spAutoFit/>
          </a:bodyPr>
          <a:lstStyle/>
          <a:p>
            <a:r>
              <a:rPr lang="en-US" sz="1200" b="1" dirty="0" smtClean="0">
                <a:solidFill>
                  <a:srgbClr val="FFFFFF"/>
                </a:solidFill>
              </a:rPr>
              <a:t>HD 13798</a:t>
            </a:r>
            <a:endParaRPr lang="en-US" sz="1200" b="1" dirty="0">
              <a:solidFill>
                <a:srgbClr val="FFFFFF"/>
              </a:solidFill>
            </a:endParaRPr>
          </a:p>
        </p:txBody>
      </p:sp>
      <p:sp>
        <p:nvSpPr>
          <p:cNvPr id="22" name="TextBox 21"/>
          <p:cNvSpPr txBox="1"/>
          <p:nvPr/>
        </p:nvSpPr>
        <p:spPr>
          <a:xfrm>
            <a:off x="6610350" y="2290726"/>
            <a:ext cx="850899" cy="276999"/>
          </a:xfrm>
          <a:prstGeom prst="rect">
            <a:avLst/>
          </a:prstGeom>
          <a:noFill/>
        </p:spPr>
        <p:txBody>
          <a:bodyPr wrap="square" rtlCol="0">
            <a:spAutoFit/>
          </a:bodyPr>
          <a:lstStyle/>
          <a:p>
            <a:r>
              <a:rPr lang="en-US" sz="1200" b="1" dirty="0" smtClean="0">
                <a:solidFill>
                  <a:srgbClr val="FFFFFF"/>
                </a:solidFill>
              </a:rPr>
              <a:t>HD 1616</a:t>
            </a:r>
            <a:r>
              <a:rPr lang="en-US" sz="1200" b="1" dirty="0">
                <a:solidFill>
                  <a:srgbClr val="FFFFFF"/>
                </a:solidFill>
              </a:rPr>
              <a:t>0</a:t>
            </a:r>
          </a:p>
        </p:txBody>
      </p:sp>
      <p:sp>
        <p:nvSpPr>
          <p:cNvPr id="23" name="TextBox 22"/>
          <p:cNvSpPr txBox="1"/>
          <p:nvPr/>
        </p:nvSpPr>
        <p:spPr>
          <a:xfrm>
            <a:off x="7893050" y="2290726"/>
            <a:ext cx="850899" cy="276999"/>
          </a:xfrm>
          <a:prstGeom prst="rect">
            <a:avLst/>
          </a:prstGeom>
          <a:noFill/>
        </p:spPr>
        <p:txBody>
          <a:bodyPr wrap="square" rtlCol="0">
            <a:spAutoFit/>
          </a:bodyPr>
          <a:lstStyle/>
          <a:p>
            <a:r>
              <a:rPr lang="en-US" sz="1200" b="1" dirty="0" smtClean="0">
                <a:solidFill>
                  <a:srgbClr val="FFFFFF"/>
                </a:solidFill>
              </a:rPr>
              <a:t>HD 16287</a:t>
            </a:r>
            <a:endParaRPr lang="en-US" sz="1200" b="1" dirty="0">
              <a:solidFill>
                <a:srgbClr val="FFFFFF"/>
              </a:solidFill>
            </a:endParaRPr>
          </a:p>
        </p:txBody>
      </p:sp>
      <p:sp>
        <p:nvSpPr>
          <p:cNvPr id="24" name="TextBox 23"/>
          <p:cNvSpPr txBox="1"/>
          <p:nvPr/>
        </p:nvSpPr>
        <p:spPr>
          <a:xfrm>
            <a:off x="101600" y="3706278"/>
            <a:ext cx="850899" cy="276999"/>
          </a:xfrm>
          <a:prstGeom prst="rect">
            <a:avLst/>
          </a:prstGeom>
          <a:noFill/>
        </p:spPr>
        <p:txBody>
          <a:bodyPr wrap="square" rtlCol="0">
            <a:spAutoFit/>
          </a:bodyPr>
          <a:lstStyle/>
          <a:p>
            <a:r>
              <a:rPr lang="en-US" sz="1200" b="1" dirty="0" smtClean="0">
                <a:solidFill>
                  <a:srgbClr val="FFFFFF"/>
                </a:solidFill>
              </a:rPr>
              <a:t>HD 18632</a:t>
            </a:r>
            <a:endParaRPr lang="en-US" sz="1200" b="1" dirty="0">
              <a:solidFill>
                <a:srgbClr val="FFFFFF"/>
              </a:solidFill>
            </a:endParaRPr>
          </a:p>
        </p:txBody>
      </p:sp>
      <p:sp>
        <p:nvSpPr>
          <p:cNvPr id="25" name="TextBox 24"/>
          <p:cNvSpPr txBox="1"/>
          <p:nvPr/>
        </p:nvSpPr>
        <p:spPr>
          <a:xfrm>
            <a:off x="1409700" y="3706278"/>
            <a:ext cx="850899" cy="276999"/>
          </a:xfrm>
          <a:prstGeom prst="rect">
            <a:avLst/>
          </a:prstGeom>
          <a:noFill/>
        </p:spPr>
        <p:txBody>
          <a:bodyPr wrap="square" rtlCol="0">
            <a:spAutoFit/>
          </a:bodyPr>
          <a:lstStyle/>
          <a:p>
            <a:r>
              <a:rPr lang="en-US" sz="1200" b="1" dirty="0" smtClean="0">
                <a:solidFill>
                  <a:srgbClr val="FFFFFF"/>
                </a:solidFill>
              </a:rPr>
              <a:t>HD 20619</a:t>
            </a:r>
            <a:endParaRPr lang="en-US" sz="1200" b="1" dirty="0">
              <a:solidFill>
                <a:srgbClr val="FFFFFF"/>
              </a:solidFill>
            </a:endParaRPr>
          </a:p>
        </p:txBody>
      </p:sp>
      <p:sp>
        <p:nvSpPr>
          <p:cNvPr id="26" name="TextBox 25"/>
          <p:cNvSpPr txBox="1"/>
          <p:nvPr/>
        </p:nvSpPr>
        <p:spPr>
          <a:xfrm>
            <a:off x="2705100" y="3706278"/>
            <a:ext cx="850899" cy="276999"/>
          </a:xfrm>
          <a:prstGeom prst="rect">
            <a:avLst/>
          </a:prstGeom>
          <a:noFill/>
        </p:spPr>
        <p:txBody>
          <a:bodyPr wrap="square" rtlCol="0">
            <a:spAutoFit/>
          </a:bodyPr>
          <a:lstStyle/>
          <a:p>
            <a:r>
              <a:rPr lang="en-US" sz="1200" b="1" dirty="0" smtClean="0">
                <a:solidFill>
                  <a:srgbClr val="FFFFFF"/>
                </a:solidFill>
              </a:rPr>
              <a:t>HD 20630</a:t>
            </a:r>
            <a:endParaRPr lang="en-US" sz="1200" b="1" dirty="0">
              <a:solidFill>
                <a:srgbClr val="FFFFFF"/>
              </a:solidFill>
            </a:endParaRPr>
          </a:p>
        </p:txBody>
      </p:sp>
      <p:sp>
        <p:nvSpPr>
          <p:cNvPr id="27" name="TextBox 26"/>
          <p:cNvSpPr txBox="1"/>
          <p:nvPr/>
        </p:nvSpPr>
        <p:spPr>
          <a:xfrm>
            <a:off x="4000500" y="3713330"/>
            <a:ext cx="850899" cy="276999"/>
          </a:xfrm>
          <a:prstGeom prst="rect">
            <a:avLst/>
          </a:prstGeom>
          <a:noFill/>
        </p:spPr>
        <p:txBody>
          <a:bodyPr wrap="square" rtlCol="0">
            <a:spAutoFit/>
          </a:bodyPr>
          <a:lstStyle/>
          <a:p>
            <a:r>
              <a:rPr lang="en-US" sz="1200" b="1" dirty="0" smtClean="0">
                <a:solidFill>
                  <a:srgbClr val="FFFFFF"/>
                </a:solidFill>
              </a:rPr>
              <a:t>HD 22484</a:t>
            </a:r>
            <a:endParaRPr lang="en-US" sz="1200" b="1" dirty="0">
              <a:solidFill>
                <a:srgbClr val="FFFFFF"/>
              </a:solidFill>
            </a:endParaRPr>
          </a:p>
        </p:txBody>
      </p:sp>
      <p:sp>
        <p:nvSpPr>
          <p:cNvPr id="28" name="TextBox 27"/>
          <p:cNvSpPr txBox="1"/>
          <p:nvPr/>
        </p:nvSpPr>
        <p:spPr>
          <a:xfrm>
            <a:off x="5308600" y="3713330"/>
            <a:ext cx="850899" cy="276999"/>
          </a:xfrm>
          <a:prstGeom prst="rect">
            <a:avLst/>
          </a:prstGeom>
          <a:noFill/>
        </p:spPr>
        <p:txBody>
          <a:bodyPr wrap="square" rtlCol="0">
            <a:spAutoFit/>
          </a:bodyPr>
          <a:lstStyle/>
          <a:p>
            <a:r>
              <a:rPr lang="en-US" sz="1200" b="1" dirty="0" smtClean="0">
                <a:solidFill>
                  <a:srgbClr val="FFFFFF"/>
                </a:solidFill>
              </a:rPr>
              <a:t>HD 26965</a:t>
            </a:r>
            <a:endParaRPr lang="en-US" sz="1200" b="1" dirty="0">
              <a:solidFill>
                <a:srgbClr val="FFFFFF"/>
              </a:solidFill>
            </a:endParaRPr>
          </a:p>
        </p:txBody>
      </p:sp>
      <p:sp>
        <p:nvSpPr>
          <p:cNvPr id="29" name="TextBox 28"/>
          <p:cNvSpPr txBox="1"/>
          <p:nvPr/>
        </p:nvSpPr>
        <p:spPr>
          <a:xfrm>
            <a:off x="6610350" y="3706278"/>
            <a:ext cx="850899" cy="276999"/>
          </a:xfrm>
          <a:prstGeom prst="rect">
            <a:avLst/>
          </a:prstGeom>
          <a:noFill/>
        </p:spPr>
        <p:txBody>
          <a:bodyPr wrap="square" rtlCol="0">
            <a:spAutoFit/>
          </a:bodyPr>
          <a:lstStyle/>
          <a:p>
            <a:r>
              <a:rPr lang="en-US" sz="1200" b="1" dirty="0" smtClean="0">
                <a:solidFill>
                  <a:srgbClr val="FFFFFF"/>
                </a:solidFill>
              </a:rPr>
              <a:t>HD 26913</a:t>
            </a:r>
            <a:endParaRPr lang="en-US" sz="1200" b="1" dirty="0">
              <a:solidFill>
                <a:srgbClr val="FFFFFF"/>
              </a:solidFill>
            </a:endParaRPr>
          </a:p>
        </p:txBody>
      </p:sp>
      <p:sp>
        <p:nvSpPr>
          <p:cNvPr id="30" name="TextBox 29"/>
          <p:cNvSpPr txBox="1"/>
          <p:nvPr/>
        </p:nvSpPr>
        <p:spPr>
          <a:xfrm>
            <a:off x="7893050" y="3706278"/>
            <a:ext cx="850899" cy="276999"/>
          </a:xfrm>
          <a:prstGeom prst="rect">
            <a:avLst/>
          </a:prstGeom>
          <a:noFill/>
        </p:spPr>
        <p:txBody>
          <a:bodyPr wrap="square" rtlCol="0">
            <a:spAutoFit/>
          </a:bodyPr>
          <a:lstStyle/>
          <a:p>
            <a:r>
              <a:rPr lang="en-US" sz="1200" b="1" dirty="0" smtClean="0">
                <a:solidFill>
                  <a:srgbClr val="FFFFFF"/>
                </a:solidFill>
              </a:rPr>
              <a:t>HD 32147</a:t>
            </a:r>
            <a:endParaRPr lang="en-US" sz="1200" b="1" dirty="0">
              <a:solidFill>
                <a:srgbClr val="FFFFFF"/>
              </a:solidFill>
            </a:endParaRPr>
          </a:p>
        </p:txBody>
      </p:sp>
      <p:sp>
        <p:nvSpPr>
          <p:cNvPr id="31" name="TextBox 30"/>
          <p:cNvSpPr txBox="1"/>
          <p:nvPr/>
        </p:nvSpPr>
        <p:spPr>
          <a:xfrm>
            <a:off x="101600" y="5121626"/>
            <a:ext cx="850899" cy="276999"/>
          </a:xfrm>
          <a:prstGeom prst="rect">
            <a:avLst/>
          </a:prstGeom>
          <a:noFill/>
        </p:spPr>
        <p:txBody>
          <a:bodyPr wrap="square" rtlCol="0">
            <a:spAutoFit/>
          </a:bodyPr>
          <a:lstStyle/>
          <a:p>
            <a:r>
              <a:rPr lang="en-US" sz="1200" b="1" dirty="0" smtClean="0">
                <a:solidFill>
                  <a:srgbClr val="FFFFFF"/>
                </a:solidFill>
              </a:rPr>
              <a:t>HD 35112</a:t>
            </a:r>
            <a:endParaRPr lang="en-US" sz="1200" b="1" dirty="0">
              <a:solidFill>
                <a:srgbClr val="FFFFFF"/>
              </a:solidFill>
            </a:endParaRPr>
          </a:p>
        </p:txBody>
      </p:sp>
      <p:sp>
        <p:nvSpPr>
          <p:cNvPr id="32" name="TextBox 31"/>
          <p:cNvSpPr txBox="1"/>
          <p:nvPr/>
        </p:nvSpPr>
        <p:spPr>
          <a:xfrm>
            <a:off x="1409700" y="5121626"/>
            <a:ext cx="850899" cy="276999"/>
          </a:xfrm>
          <a:prstGeom prst="rect">
            <a:avLst/>
          </a:prstGeom>
          <a:noFill/>
        </p:spPr>
        <p:txBody>
          <a:bodyPr wrap="square" rtlCol="0">
            <a:spAutoFit/>
          </a:bodyPr>
          <a:lstStyle/>
          <a:p>
            <a:r>
              <a:rPr lang="en-US" sz="1200" b="1" dirty="0" smtClean="0">
                <a:solidFill>
                  <a:srgbClr val="FFFFFF"/>
                </a:solidFill>
              </a:rPr>
              <a:t>HD 38858</a:t>
            </a:r>
            <a:endParaRPr lang="en-US" sz="1200" b="1" dirty="0">
              <a:solidFill>
                <a:srgbClr val="FFFFFF"/>
              </a:solidFill>
            </a:endParaRPr>
          </a:p>
        </p:txBody>
      </p:sp>
      <p:sp>
        <p:nvSpPr>
          <p:cNvPr id="33" name="TextBox 32"/>
          <p:cNvSpPr txBox="1"/>
          <p:nvPr/>
        </p:nvSpPr>
        <p:spPr>
          <a:xfrm>
            <a:off x="2705100" y="5121626"/>
            <a:ext cx="850899" cy="276999"/>
          </a:xfrm>
          <a:prstGeom prst="rect">
            <a:avLst/>
          </a:prstGeom>
          <a:noFill/>
        </p:spPr>
        <p:txBody>
          <a:bodyPr wrap="square" rtlCol="0">
            <a:spAutoFit/>
          </a:bodyPr>
          <a:lstStyle/>
          <a:p>
            <a:r>
              <a:rPr lang="en-US" sz="1200" b="1" dirty="0" smtClean="0">
                <a:solidFill>
                  <a:srgbClr val="FFFFFF"/>
                </a:solidFill>
              </a:rPr>
              <a:t>HD 42618</a:t>
            </a:r>
            <a:endParaRPr lang="en-US" sz="1200" b="1" dirty="0">
              <a:solidFill>
                <a:srgbClr val="FFFFFF"/>
              </a:solidFill>
            </a:endParaRPr>
          </a:p>
        </p:txBody>
      </p:sp>
      <p:sp>
        <p:nvSpPr>
          <p:cNvPr id="34" name="TextBox 33"/>
          <p:cNvSpPr txBox="1"/>
          <p:nvPr/>
        </p:nvSpPr>
        <p:spPr>
          <a:xfrm>
            <a:off x="4000500" y="5121626"/>
            <a:ext cx="850899" cy="276999"/>
          </a:xfrm>
          <a:prstGeom prst="rect">
            <a:avLst/>
          </a:prstGeom>
          <a:noFill/>
        </p:spPr>
        <p:txBody>
          <a:bodyPr wrap="square" rtlCol="0">
            <a:spAutoFit/>
          </a:bodyPr>
          <a:lstStyle/>
          <a:p>
            <a:r>
              <a:rPr lang="en-US" sz="1200" b="1" dirty="0" smtClean="0">
                <a:solidFill>
                  <a:srgbClr val="FFFFFF"/>
                </a:solidFill>
              </a:rPr>
              <a:t>HD 43587</a:t>
            </a:r>
            <a:endParaRPr lang="en-US" sz="1200" b="1" dirty="0">
              <a:solidFill>
                <a:srgbClr val="FFFFFF"/>
              </a:solidFill>
            </a:endParaRPr>
          </a:p>
        </p:txBody>
      </p:sp>
      <p:sp>
        <p:nvSpPr>
          <p:cNvPr id="35" name="TextBox 34"/>
          <p:cNvSpPr txBox="1"/>
          <p:nvPr/>
        </p:nvSpPr>
        <p:spPr>
          <a:xfrm>
            <a:off x="5308600" y="5121626"/>
            <a:ext cx="850899" cy="276999"/>
          </a:xfrm>
          <a:prstGeom prst="rect">
            <a:avLst/>
          </a:prstGeom>
          <a:noFill/>
        </p:spPr>
        <p:txBody>
          <a:bodyPr wrap="square" rtlCol="0">
            <a:spAutoFit/>
          </a:bodyPr>
          <a:lstStyle/>
          <a:p>
            <a:r>
              <a:rPr lang="en-US" sz="1200" b="1" dirty="0" smtClean="0">
                <a:solidFill>
                  <a:srgbClr val="FFFFFF"/>
                </a:solidFill>
              </a:rPr>
              <a:t>HD 50281</a:t>
            </a:r>
            <a:endParaRPr lang="en-US" sz="1200" b="1" dirty="0">
              <a:solidFill>
                <a:srgbClr val="FFFFFF"/>
              </a:solidFill>
            </a:endParaRPr>
          </a:p>
        </p:txBody>
      </p:sp>
      <p:sp>
        <p:nvSpPr>
          <p:cNvPr id="36" name="TextBox 35"/>
          <p:cNvSpPr txBox="1"/>
          <p:nvPr/>
        </p:nvSpPr>
        <p:spPr>
          <a:xfrm>
            <a:off x="6610350" y="5121626"/>
            <a:ext cx="850899" cy="276999"/>
          </a:xfrm>
          <a:prstGeom prst="rect">
            <a:avLst/>
          </a:prstGeom>
          <a:noFill/>
        </p:spPr>
        <p:txBody>
          <a:bodyPr wrap="square" rtlCol="0">
            <a:spAutoFit/>
          </a:bodyPr>
          <a:lstStyle/>
          <a:p>
            <a:r>
              <a:rPr lang="en-US" sz="1200" b="1" dirty="0" smtClean="0">
                <a:solidFill>
                  <a:srgbClr val="FFFFFF"/>
                </a:solidFill>
              </a:rPr>
              <a:t>HD 52919</a:t>
            </a:r>
            <a:endParaRPr lang="en-US" sz="1200" b="1" dirty="0">
              <a:solidFill>
                <a:srgbClr val="FFFFFF"/>
              </a:solidFill>
            </a:endParaRPr>
          </a:p>
        </p:txBody>
      </p:sp>
      <p:sp>
        <p:nvSpPr>
          <p:cNvPr id="37" name="TextBox 36"/>
          <p:cNvSpPr txBox="1"/>
          <p:nvPr/>
        </p:nvSpPr>
        <p:spPr>
          <a:xfrm>
            <a:off x="7893050" y="5125152"/>
            <a:ext cx="850899" cy="276999"/>
          </a:xfrm>
          <a:prstGeom prst="rect">
            <a:avLst/>
          </a:prstGeom>
          <a:noFill/>
        </p:spPr>
        <p:txBody>
          <a:bodyPr wrap="square" rtlCol="0">
            <a:spAutoFit/>
          </a:bodyPr>
          <a:lstStyle/>
          <a:p>
            <a:r>
              <a:rPr lang="en-US" sz="1200" b="1" dirty="0" smtClean="0">
                <a:solidFill>
                  <a:srgbClr val="FFFFFF"/>
                </a:solidFill>
              </a:rPr>
              <a:t>HD 60491</a:t>
            </a:r>
            <a:endParaRPr lang="en-US" sz="1200" b="1" dirty="0">
              <a:solidFill>
                <a:srgbClr val="FFFFFF"/>
              </a:solidFill>
            </a:endParaRPr>
          </a:p>
        </p:txBody>
      </p:sp>
    </p:spTree>
    <p:extLst>
      <p:ext uri="{BB962C8B-B14F-4D97-AF65-F5344CB8AC3E}">
        <p14:creationId xmlns:p14="http://schemas.microsoft.com/office/powerpoint/2010/main" val="8923802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chemeClr val="tx2">
                    <a:lumMod val="75000"/>
                  </a:schemeClr>
                </a:solidFill>
              </a:rPr>
              <a:t>LOCI Algorith</a:t>
            </a:r>
            <a:r>
              <a:rPr lang="en-US" dirty="0">
                <a:solidFill>
                  <a:schemeClr val="tx2">
                    <a:lumMod val="75000"/>
                  </a:schemeClr>
                </a:solidFill>
              </a:rPr>
              <a:t>m</a:t>
            </a: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pic>
        <p:nvPicPr>
          <p:cNvPr id="3" name="Picture 2" descr="Screen Shot 2014-12-16 at 6.18.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08" y="869373"/>
            <a:ext cx="8039392" cy="2668649"/>
          </a:xfrm>
          <a:prstGeom prst="rect">
            <a:avLst/>
          </a:prstGeom>
        </p:spPr>
      </p:pic>
      <p:sp>
        <p:nvSpPr>
          <p:cNvPr id="4" name="Content Placeholder 3"/>
          <p:cNvSpPr>
            <a:spLocks noGrp="1"/>
          </p:cNvSpPr>
          <p:nvPr>
            <p:ph idx="1"/>
          </p:nvPr>
        </p:nvSpPr>
        <p:spPr>
          <a:xfrm>
            <a:off x="5296524" y="3695701"/>
            <a:ext cx="3669676" cy="2476500"/>
          </a:xfrm>
        </p:spPr>
        <p:txBody>
          <a:bodyPr>
            <a:normAutofit/>
          </a:bodyPr>
          <a:lstStyle/>
          <a:p>
            <a:r>
              <a:rPr lang="en-US" sz="1800" dirty="0" smtClean="0">
                <a:solidFill>
                  <a:schemeClr val="tx2">
                    <a:lumMod val="75000"/>
                  </a:schemeClr>
                </a:solidFill>
              </a:rPr>
              <a:t>PSF reconstruction from reference images</a:t>
            </a:r>
          </a:p>
          <a:p>
            <a:r>
              <a:rPr lang="en-US" sz="1800" dirty="0" smtClean="0">
                <a:solidFill>
                  <a:schemeClr val="tx2">
                    <a:lumMod val="75000"/>
                  </a:schemeClr>
                </a:solidFill>
              </a:rPr>
              <a:t>all images from same night</a:t>
            </a:r>
          </a:p>
          <a:p>
            <a:r>
              <a:rPr lang="en-US" sz="1800" dirty="0" smtClean="0">
                <a:solidFill>
                  <a:schemeClr val="tx2">
                    <a:lumMod val="75000"/>
                  </a:schemeClr>
                </a:solidFill>
              </a:rPr>
              <a:t>reconstruct small “optimization regions” as weighted sum of reference images</a:t>
            </a:r>
            <a:endParaRPr lang="en-US" sz="1800" dirty="0">
              <a:solidFill>
                <a:schemeClr val="tx2">
                  <a:lumMod val="75000"/>
                </a:schemeClr>
              </a:solidFill>
            </a:endParaRPr>
          </a:p>
        </p:txBody>
      </p:sp>
      <p:sp>
        <p:nvSpPr>
          <p:cNvPr id="11" name="TextBox 10"/>
          <p:cNvSpPr txBox="1"/>
          <p:nvPr/>
        </p:nvSpPr>
        <p:spPr>
          <a:xfrm>
            <a:off x="6667500" y="1040985"/>
            <a:ext cx="1224652" cy="369332"/>
          </a:xfrm>
          <a:prstGeom prst="rect">
            <a:avLst/>
          </a:prstGeom>
          <a:noFill/>
        </p:spPr>
        <p:txBody>
          <a:bodyPr wrap="none" rtlCol="0">
            <a:spAutoFit/>
          </a:bodyPr>
          <a:lstStyle/>
          <a:p>
            <a:r>
              <a:rPr lang="en-US" dirty="0" smtClean="0">
                <a:solidFill>
                  <a:schemeClr val="bg1"/>
                </a:solidFill>
              </a:rPr>
              <a:t>HD 131582</a:t>
            </a:r>
            <a:endParaRPr lang="en-US" dirty="0">
              <a:solidFill>
                <a:schemeClr val="bg1"/>
              </a:solidFill>
            </a:endParaRPr>
          </a:p>
        </p:txBody>
      </p:sp>
      <p:pic>
        <p:nvPicPr>
          <p:cNvPr id="12" name="Picture 11" descr="Screen Shot 2014-12-16 at 10.11.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 y="3679405"/>
            <a:ext cx="5233024" cy="2641731"/>
          </a:xfrm>
          <a:prstGeom prst="rect">
            <a:avLst/>
          </a:prstGeom>
        </p:spPr>
      </p:pic>
      <p:sp>
        <p:nvSpPr>
          <p:cNvPr id="13" name="TextBox 12"/>
          <p:cNvSpPr txBox="1"/>
          <p:nvPr/>
        </p:nvSpPr>
        <p:spPr>
          <a:xfrm>
            <a:off x="7409106" y="449241"/>
            <a:ext cx="1777612" cy="369332"/>
          </a:xfrm>
          <a:prstGeom prst="rect">
            <a:avLst/>
          </a:prstGeom>
          <a:noFill/>
        </p:spPr>
        <p:txBody>
          <a:bodyPr wrap="none" rtlCol="0">
            <a:spAutoFit/>
          </a:bodyPr>
          <a:lstStyle/>
          <a:p>
            <a:r>
              <a:rPr lang="en-US" dirty="0" err="1" smtClean="0"/>
              <a:t>Lafreni</a:t>
            </a:r>
            <a:r>
              <a:rPr lang="en-US" dirty="0" err="1" smtClean="0"/>
              <a:t>è</a:t>
            </a:r>
            <a:r>
              <a:rPr lang="en-US" dirty="0" err="1" smtClean="0"/>
              <a:t>re</a:t>
            </a:r>
            <a:r>
              <a:rPr lang="en-US" dirty="0" smtClean="0"/>
              <a:t>+ 2007</a:t>
            </a:r>
            <a:endParaRPr lang="en-US" dirty="0"/>
          </a:p>
        </p:txBody>
      </p:sp>
    </p:spTree>
    <p:extLst>
      <p:ext uri="{BB962C8B-B14F-4D97-AF65-F5344CB8AC3E}">
        <p14:creationId xmlns:p14="http://schemas.microsoft.com/office/powerpoint/2010/main" val="2524575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chemeClr val="tx2">
                    <a:lumMod val="75000"/>
                  </a:schemeClr>
                </a:solidFill>
              </a:rPr>
              <a:t>LOCI Algorith</a:t>
            </a:r>
            <a:r>
              <a:rPr lang="en-US" dirty="0">
                <a:solidFill>
                  <a:schemeClr val="tx2">
                    <a:lumMod val="75000"/>
                  </a:schemeClr>
                </a:solidFill>
              </a:rPr>
              <a:t>m</a:t>
            </a: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sp>
        <p:nvSpPr>
          <p:cNvPr id="4" name="Content Placeholder 3"/>
          <p:cNvSpPr>
            <a:spLocks noGrp="1"/>
          </p:cNvSpPr>
          <p:nvPr>
            <p:ph idx="1"/>
          </p:nvPr>
        </p:nvSpPr>
        <p:spPr>
          <a:xfrm>
            <a:off x="5296524" y="3695701"/>
            <a:ext cx="3669676" cy="2476500"/>
          </a:xfrm>
        </p:spPr>
        <p:txBody>
          <a:bodyPr>
            <a:normAutofit/>
          </a:bodyPr>
          <a:lstStyle/>
          <a:p>
            <a:r>
              <a:rPr lang="en-US" sz="1800" dirty="0" smtClean="0">
                <a:solidFill>
                  <a:schemeClr val="tx2">
                    <a:lumMod val="75000"/>
                  </a:schemeClr>
                </a:solidFill>
              </a:rPr>
              <a:t>PSF reconstruction from reference images</a:t>
            </a:r>
          </a:p>
          <a:p>
            <a:r>
              <a:rPr lang="en-US" sz="1800" dirty="0" smtClean="0">
                <a:solidFill>
                  <a:schemeClr val="tx2">
                    <a:lumMod val="75000"/>
                  </a:schemeClr>
                </a:solidFill>
              </a:rPr>
              <a:t>all images from same night</a:t>
            </a:r>
          </a:p>
          <a:p>
            <a:r>
              <a:rPr lang="en-US" sz="1800" dirty="0" smtClean="0">
                <a:solidFill>
                  <a:schemeClr val="tx2">
                    <a:lumMod val="75000"/>
                  </a:schemeClr>
                </a:solidFill>
              </a:rPr>
              <a:t>reconstruct small “optimization regions” as weighted sum of reference images</a:t>
            </a:r>
            <a:endParaRPr lang="en-US" sz="1800" dirty="0">
              <a:solidFill>
                <a:schemeClr val="tx2">
                  <a:lumMod val="75000"/>
                </a:schemeClr>
              </a:solidFill>
            </a:endParaRPr>
          </a:p>
        </p:txBody>
      </p:sp>
      <p:pic>
        <p:nvPicPr>
          <p:cNvPr id="3" name="Picture 2" descr="Screen Shot 2014-12-16 at 6.48.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831274"/>
            <a:ext cx="8001000" cy="2702092"/>
          </a:xfrm>
          <a:prstGeom prst="rect">
            <a:avLst/>
          </a:prstGeom>
        </p:spPr>
      </p:pic>
      <p:sp>
        <p:nvSpPr>
          <p:cNvPr id="11" name="TextBox 10"/>
          <p:cNvSpPr txBox="1"/>
          <p:nvPr/>
        </p:nvSpPr>
        <p:spPr>
          <a:xfrm>
            <a:off x="6667500" y="1040985"/>
            <a:ext cx="1260043" cy="369332"/>
          </a:xfrm>
          <a:prstGeom prst="rect">
            <a:avLst/>
          </a:prstGeom>
          <a:noFill/>
        </p:spPr>
        <p:txBody>
          <a:bodyPr wrap="none" rtlCol="0">
            <a:spAutoFit/>
          </a:bodyPr>
          <a:lstStyle/>
          <a:p>
            <a:r>
              <a:rPr lang="en-US" dirty="0" smtClean="0">
                <a:solidFill>
                  <a:schemeClr val="bg1"/>
                </a:solidFill>
              </a:rPr>
              <a:t>HIP 116611</a:t>
            </a:r>
            <a:endParaRPr lang="en-US" dirty="0">
              <a:solidFill>
                <a:schemeClr val="bg1"/>
              </a:solidFill>
            </a:endParaRPr>
          </a:p>
        </p:txBody>
      </p:sp>
      <p:pic>
        <p:nvPicPr>
          <p:cNvPr id="14" name="Picture 13" descr="Screen Shot 2014-12-16 at 10.05.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0" y="3594233"/>
            <a:ext cx="5242574" cy="2714904"/>
          </a:xfrm>
          <a:prstGeom prst="rect">
            <a:avLst/>
          </a:prstGeom>
        </p:spPr>
      </p:pic>
    </p:spTree>
    <p:extLst>
      <p:ext uri="{BB962C8B-B14F-4D97-AF65-F5344CB8AC3E}">
        <p14:creationId xmlns:p14="http://schemas.microsoft.com/office/powerpoint/2010/main" val="8433624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3127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654" y="-115454"/>
            <a:ext cx="8229600" cy="1143000"/>
          </a:xfrm>
        </p:spPr>
        <p:txBody>
          <a:bodyPr>
            <a:normAutofit/>
          </a:bodyPr>
          <a:lstStyle/>
          <a:p>
            <a:pPr algn="l"/>
            <a:r>
              <a:rPr lang="en-US" dirty="0" smtClean="0">
                <a:solidFill>
                  <a:schemeClr val="tx2">
                    <a:lumMod val="75000"/>
                  </a:schemeClr>
                </a:solidFill>
              </a:rPr>
              <a:t>LOCI Algorith</a:t>
            </a:r>
            <a:r>
              <a:rPr lang="en-US" dirty="0">
                <a:solidFill>
                  <a:schemeClr val="tx2">
                    <a:lumMod val="75000"/>
                  </a:schemeClr>
                </a:solidFill>
              </a:rPr>
              <a:t>m</a:t>
            </a:r>
          </a:p>
        </p:txBody>
      </p:sp>
      <p:sp>
        <p:nvSpPr>
          <p:cNvPr id="5" name="Rectangle 4"/>
          <p:cNvSpPr/>
          <p:nvPr/>
        </p:nvSpPr>
        <p:spPr>
          <a:xfrm>
            <a:off x="0" y="6384636"/>
            <a:ext cx="9224818" cy="4987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433364"/>
            <a:ext cx="9144000" cy="369332"/>
          </a:xfrm>
          <a:prstGeom prst="rect">
            <a:avLst/>
          </a:prstGeom>
          <a:noFill/>
        </p:spPr>
        <p:txBody>
          <a:bodyPr wrap="square" rtlCol="0">
            <a:spAutoFit/>
          </a:bodyPr>
          <a:lstStyle/>
          <a:p>
            <a:r>
              <a:rPr lang="en-US" dirty="0" err="1" smtClean="0">
                <a:solidFill>
                  <a:schemeClr val="bg1"/>
                </a:solidFill>
              </a:rPr>
              <a:t>ShaneAO</a:t>
            </a:r>
            <a:r>
              <a:rPr lang="en-US" dirty="0" smtClean="0">
                <a:solidFill>
                  <a:schemeClr val="bg1"/>
                </a:solidFill>
              </a:rPr>
              <a:t> Workshop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smtClean="0">
                <a:solidFill>
                  <a:schemeClr val="bg1"/>
                </a:solidFill>
                <a:sym typeface="Wingdings"/>
              </a:rPr>
              <a:t>  </a:t>
            </a:r>
            <a:r>
              <a:rPr lang="en-US" dirty="0" smtClean="0">
                <a:solidFill>
                  <a:schemeClr val="bg1"/>
                </a:solidFill>
              </a:rPr>
              <a:t>Dec 17, 2014  at</a:t>
            </a:r>
            <a:r>
              <a:rPr lang="en-US" dirty="0" smtClean="0">
                <a:solidFill>
                  <a:schemeClr val="bg1"/>
                </a:solidFill>
                <a:sym typeface="Wingdings"/>
              </a:rPr>
              <a:t>  UCSC                  			 Lea Hirsch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UC Berkeley</a:t>
            </a:r>
            <a:endParaRPr lang="en-US" dirty="0">
              <a:solidFill>
                <a:schemeClr val="bg1"/>
              </a:solidFill>
            </a:endParaRPr>
          </a:p>
        </p:txBody>
      </p:sp>
      <p:sp>
        <p:nvSpPr>
          <p:cNvPr id="4" name="Content Placeholder 3"/>
          <p:cNvSpPr>
            <a:spLocks noGrp="1"/>
          </p:cNvSpPr>
          <p:nvPr>
            <p:ph idx="1"/>
          </p:nvPr>
        </p:nvSpPr>
        <p:spPr>
          <a:xfrm>
            <a:off x="5296524" y="3695701"/>
            <a:ext cx="3669676" cy="2476500"/>
          </a:xfrm>
        </p:spPr>
        <p:txBody>
          <a:bodyPr>
            <a:normAutofit/>
          </a:bodyPr>
          <a:lstStyle/>
          <a:p>
            <a:r>
              <a:rPr lang="en-US" sz="1800" dirty="0" smtClean="0">
                <a:solidFill>
                  <a:schemeClr val="tx2">
                    <a:lumMod val="75000"/>
                  </a:schemeClr>
                </a:solidFill>
              </a:rPr>
              <a:t>PSF reconstruction from reference images</a:t>
            </a:r>
          </a:p>
          <a:p>
            <a:r>
              <a:rPr lang="en-US" sz="1800" dirty="0" smtClean="0">
                <a:solidFill>
                  <a:schemeClr val="tx2">
                    <a:lumMod val="75000"/>
                  </a:schemeClr>
                </a:solidFill>
              </a:rPr>
              <a:t>all images from same night</a:t>
            </a:r>
          </a:p>
          <a:p>
            <a:r>
              <a:rPr lang="en-US" sz="1800" dirty="0" smtClean="0">
                <a:solidFill>
                  <a:schemeClr val="tx2">
                    <a:lumMod val="75000"/>
                  </a:schemeClr>
                </a:solidFill>
              </a:rPr>
              <a:t>reconstruct small “optimization regions” as weighted sum of reference images</a:t>
            </a:r>
            <a:endParaRPr lang="en-US" sz="1800" dirty="0">
              <a:solidFill>
                <a:schemeClr val="tx2">
                  <a:lumMod val="75000"/>
                </a:schemeClr>
              </a:solidFill>
            </a:endParaRPr>
          </a:p>
        </p:txBody>
      </p:sp>
      <p:pic>
        <p:nvPicPr>
          <p:cNvPr id="3" name="Picture 2" descr="Screen Shot 2014-12-16 at 6.48.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31274"/>
            <a:ext cx="8001000" cy="2702092"/>
          </a:xfrm>
          <a:prstGeom prst="rect">
            <a:avLst/>
          </a:prstGeom>
        </p:spPr>
      </p:pic>
      <p:sp>
        <p:nvSpPr>
          <p:cNvPr id="11" name="TextBox 10"/>
          <p:cNvSpPr txBox="1"/>
          <p:nvPr/>
        </p:nvSpPr>
        <p:spPr>
          <a:xfrm>
            <a:off x="6667500" y="1040985"/>
            <a:ext cx="1260043" cy="369332"/>
          </a:xfrm>
          <a:prstGeom prst="rect">
            <a:avLst/>
          </a:prstGeom>
          <a:noFill/>
        </p:spPr>
        <p:txBody>
          <a:bodyPr wrap="none" rtlCol="0">
            <a:spAutoFit/>
          </a:bodyPr>
          <a:lstStyle/>
          <a:p>
            <a:r>
              <a:rPr lang="en-US" dirty="0" smtClean="0">
                <a:solidFill>
                  <a:schemeClr val="bg1"/>
                </a:solidFill>
              </a:rPr>
              <a:t>HIP 116611</a:t>
            </a:r>
            <a:endParaRPr lang="en-US" dirty="0">
              <a:solidFill>
                <a:schemeClr val="bg1"/>
              </a:solidFill>
            </a:endParaRPr>
          </a:p>
        </p:txBody>
      </p:sp>
      <p:pic>
        <p:nvPicPr>
          <p:cNvPr id="13" name="Picture 12" descr="Screen Shot 2014-12-16 at 10.05.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0" y="3594233"/>
            <a:ext cx="5242574" cy="2714904"/>
          </a:xfrm>
          <a:prstGeom prst="rect">
            <a:avLst/>
          </a:prstGeom>
        </p:spPr>
      </p:pic>
      <p:pic>
        <p:nvPicPr>
          <p:cNvPr id="12" name="Picture 11" descr="Screen Shot 2014-12-16 at 6.56.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800" y="841721"/>
            <a:ext cx="5908243" cy="2861583"/>
          </a:xfrm>
          <a:prstGeom prst="rect">
            <a:avLst/>
          </a:prstGeom>
        </p:spPr>
      </p:pic>
    </p:spTree>
    <p:extLst>
      <p:ext uri="{BB962C8B-B14F-4D97-AF65-F5344CB8AC3E}">
        <p14:creationId xmlns:p14="http://schemas.microsoft.com/office/powerpoint/2010/main" val="8540014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3842</TotalTime>
  <Words>1069</Words>
  <Application>Microsoft Macintosh PowerPoint</Application>
  <PresentationFormat>On-screen Show (4:3)</PresentationFormat>
  <Paragraphs>179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Planets in Binary Systems Searching for High Contrast Binaries with ShaneAO</vt:lpstr>
      <vt:lpstr>Project Overview</vt:lpstr>
      <vt:lpstr>Science Goals</vt:lpstr>
      <vt:lpstr>ShaneAO Methodology</vt:lpstr>
      <vt:lpstr>Speckle Structure</vt:lpstr>
      <vt:lpstr>Speckle Structure</vt:lpstr>
      <vt:lpstr>LOCI Algorithm</vt:lpstr>
      <vt:lpstr>LOCI Algorithm</vt:lpstr>
      <vt:lpstr>LOCI Algorithm</vt:lpstr>
      <vt:lpstr>Future Outlook</vt:lpstr>
      <vt:lpstr>Final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Planets in Binary Systems</dc:title>
  <dc:creator>Lea Hirsch</dc:creator>
  <cp:lastModifiedBy>Lea Hirsch</cp:lastModifiedBy>
  <cp:revision>77</cp:revision>
  <dcterms:created xsi:type="dcterms:W3CDTF">2014-12-15T05:03:13Z</dcterms:created>
  <dcterms:modified xsi:type="dcterms:W3CDTF">2014-12-17T21:05:30Z</dcterms:modified>
</cp:coreProperties>
</file>