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53" r:id="rId3"/>
    <p:sldId id="430" r:id="rId4"/>
    <p:sldId id="455" r:id="rId5"/>
    <p:sldId id="456" r:id="rId6"/>
    <p:sldId id="457" r:id="rId7"/>
    <p:sldId id="444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0FF"/>
    <a:srgbClr val="0004FF"/>
    <a:srgbClr val="FF0000"/>
    <a:srgbClr val="FFCC66"/>
    <a:srgbClr val="FFFFFF"/>
    <a:srgbClr val="4C4C4C"/>
    <a:srgbClr val="FFE25A"/>
    <a:srgbClr val="FF7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2615" autoAdjust="0"/>
  </p:normalViewPr>
  <p:slideViewPr>
    <p:cSldViewPr snapToGrid="0" snapToObjects="1">
      <p:cViewPr varScale="1">
        <p:scale>
          <a:sx n="93" d="100"/>
          <a:sy n="93" d="100"/>
        </p:scale>
        <p:origin x="-5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1" d="100"/>
          <a:sy n="111" d="100"/>
        </p:scale>
        <p:origin x="-149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C67FA4-29D6-264A-9869-041E2B481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3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8807F5-D3E1-7A4C-8BDC-79D332C52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72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D1B04E-AE70-974B-8E45-B8891572CB2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8D386F-4D0E-4145-BBF9-C7EB62F07D1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680D6-DA29-0546-B837-60D00F865B3F}" type="slidenum">
              <a:rPr lang="en-US"/>
              <a:pPr/>
              <a:t>4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2EDB6D-3CD4-8D40-80D6-8800EC44AC59}" type="slidenum">
              <a:rPr lang="en-US"/>
              <a:pPr/>
              <a:t>7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25CAF-01C1-EC45-B7DD-3AA6547D73BA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9B8D-A23D-0B45-9A11-C0146D2EAFB9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1205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0C2B-AE9D-1E4F-9A92-6083E1202102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7AC2D-3331-CF42-8DCC-32A35074E5EA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67193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1751-6748-844D-8C82-7B91D17B95BC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F11B-B795-094E-A08E-37932EA24716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775204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D29F1-C05A-1F4C-A917-CF476F361B93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CCF4-7264-B440-ADA7-6DE7922664DC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90430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9A02-A184-464F-A81C-C62501FB7C37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7BDD-F067-5E45-AC95-366A244F5B91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409913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1D904-0DF4-CC44-B877-8135A8188122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43AD6-AE42-6943-B8AD-34DBAF3F9F30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94399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8178-1365-5F43-AEBC-CA5B233612AF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B61C-1DE0-6646-B3A0-F73DFB7270DC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37100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43DB-7530-7248-807E-96E05A7FDD51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1C39-A7CF-5944-8857-8A10238BD9D6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102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E2E30-855B-BC46-AC6F-085D32A30F70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EC60-1FCD-4040-9E98-92D4D60FF203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48781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D3F2-9CE7-E04F-924F-337193627E01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DA64-C362-7C45-B89B-ED9A89131B71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339625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D5F4-1B0F-1A46-BCC6-EF293334D204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A4E0-EEB8-4649-83C9-4907BD8ACD88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258204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F714-6301-5A40-B67C-85C9C4F444D6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B8812-A600-4F44-9D5C-5419C0E4FFCF}" type="slidenum">
              <a:rPr lang="en-US"/>
              <a:pPr>
                <a:defRPr/>
              </a:pPr>
              <a:t>‹#›</a:t>
            </a:fld>
            <a:r>
              <a:rPr lang="en-US"/>
              <a:t>/28</a:t>
            </a:r>
          </a:p>
        </p:txBody>
      </p:sp>
    </p:spTree>
    <p:extLst>
      <p:ext uri="{BB962C8B-B14F-4D97-AF65-F5344CB8AC3E}">
        <p14:creationId xmlns:p14="http://schemas.microsoft.com/office/powerpoint/2010/main" val="118861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Optima" charset="0"/>
              </a:defRPr>
            </a:lvl1pPr>
          </a:lstStyle>
          <a:p>
            <a:pPr>
              <a:defRPr/>
            </a:pPr>
            <a:fld id="{FC8EA115-4BDA-C64F-9C3D-22605F7D6068}" type="datetime1">
              <a:rPr lang="en-US"/>
              <a:pPr>
                <a:defRPr/>
              </a:pPr>
              <a:t>12/17/14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Opti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Optima" charset="0"/>
              </a:defRPr>
            </a:lvl1pPr>
          </a:lstStyle>
          <a:p>
            <a:pPr>
              <a:defRPr/>
            </a:pPr>
            <a:fld id="{C9E5C3EE-C0D3-5B41-8D86-51F9EC94BFBE}" type="slidenum">
              <a:rPr lang="en-US"/>
              <a:pPr>
                <a:defRPr/>
              </a:pPr>
              <a:t>‹#›</a:t>
            </a:fld>
            <a:r>
              <a:rPr lang="en-US"/>
              <a:t>/7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tim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3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microsoft.com/office/2007/relationships/media" Target="../media/media2.gif"/><Relationship Id="rId2" Type="http://schemas.openxmlformats.org/officeDocument/2006/relationships/video" Target="../media/media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rin20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9159" r="1691" b="11996"/>
          <a:stretch/>
        </p:blipFill>
        <p:spPr>
          <a:xfrm>
            <a:off x="-13656" y="0"/>
            <a:ext cx="9144001" cy="575994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" y="110095"/>
            <a:ext cx="8915400" cy="2438400"/>
          </a:xfrm>
          <a:effectLst>
            <a:outerShdw blurRad="50800" dist="38100" dir="2700000" algn="tl" rotWithShape="0">
              <a:schemeClr val="tx1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3800" dirty="0" smtClean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Toward &lt; 0.1</a:t>
            </a:r>
            <a:r>
              <a:rPr lang="en-US" sz="3800" dirty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% </a:t>
            </a:r>
            <a:r>
              <a:rPr lang="en-US" sz="3800" dirty="0" smtClean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Accuracy</a:t>
            </a:r>
            <a:br>
              <a:rPr lang="en-US" sz="3800" dirty="0" smtClean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</a:br>
            <a:r>
              <a:rPr lang="en-US" sz="3800" dirty="0" smtClean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with AO Polarimetry</a:t>
            </a:r>
            <a:endParaRPr lang="en-US" sz="3800" dirty="0">
              <a:solidFill>
                <a:srgbClr val="FFCC66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7700" y="4768480"/>
            <a:ext cx="7848600" cy="1401110"/>
          </a:xfrm>
          <a:effectLst>
            <a:outerShdw blurRad="50800" dist="38100" dir="2700000" algn="tl" rotWithShape="0">
              <a:srgbClr val="000000">
                <a:alpha val="8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Sloane </a:t>
            </a:r>
            <a:r>
              <a:rPr lang="en-US" sz="2400" dirty="0" smtClean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Wiktorowicz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December 17, 2014</a:t>
            </a:r>
            <a:endParaRPr lang="en-US" sz="2400" dirty="0">
              <a:solidFill>
                <a:srgbClr val="FFCC66"/>
              </a:solidFill>
              <a:latin typeface="Opti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 smtClean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ShaneAO</a:t>
            </a:r>
            <a:r>
              <a:rPr lang="en-US" sz="2400" dirty="0" smtClean="0">
                <a:solidFill>
                  <a:srgbClr val="FFCC66"/>
                </a:solidFill>
                <a:latin typeface="Optima" charset="0"/>
                <a:ea typeface="ＭＳ Ｐゴシック" charset="0"/>
                <a:cs typeface="ＭＳ Ｐゴシック" charset="0"/>
              </a:rPr>
              <a:t> Workshop</a:t>
            </a:r>
            <a:endParaRPr lang="en-US" sz="2400" dirty="0">
              <a:solidFill>
                <a:srgbClr val="FFCC66"/>
              </a:solidFill>
              <a:latin typeface="Opti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1177" y="1051390"/>
            <a:ext cx="8767499" cy="4716890"/>
          </a:xfrm>
        </p:spPr>
        <p:txBody>
          <a:bodyPr/>
          <a:lstStyle/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cs typeface="Optima"/>
              </a:rPr>
              <a:t>Want </a:t>
            </a:r>
            <a:r>
              <a:rPr lang="en-US" sz="2400" dirty="0">
                <a:solidFill>
                  <a:srgbClr val="FF0000"/>
                </a:solidFill>
                <a:cs typeface="Optima"/>
              </a:rPr>
              <a:t>high </a:t>
            </a:r>
            <a:r>
              <a:rPr lang="en-US" sz="2400" dirty="0" err="1">
                <a:solidFill>
                  <a:srgbClr val="FF0000"/>
                </a:solidFill>
                <a:cs typeface="Optima"/>
              </a:rPr>
              <a:t>wavefront</a:t>
            </a:r>
            <a:r>
              <a:rPr lang="en-US" sz="2400" dirty="0">
                <a:solidFill>
                  <a:srgbClr val="FF0000"/>
                </a:solidFill>
                <a:cs typeface="Optima"/>
              </a:rPr>
              <a:t> quality </a:t>
            </a:r>
            <a:r>
              <a:rPr lang="en-US" sz="2400" dirty="0">
                <a:cs typeface="Optima"/>
              </a:rPr>
              <a:t>in </a:t>
            </a:r>
            <a:r>
              <a:rPr lang="en-US" sz="2400" dirty="0" smtClean="0">
                <a:cs typeface="Optima"/>
              </a:rPr>
              <a:t>AO optics</a:t>
            </a:r>
            <a:endParaRPr lang="en-US" sz="2400" dirty="0">
              <a:cs typeface="Optim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>
                <a:cs typeface="Optima"/>
              </a:rPr>
              <a:t>Want </a:t>
            </a:r>
            <a:r>
              <a:rPr lang="en-US" sz="2400" dirty="0" smtClean="0">
                <a:solidFill>
                  <a:srgbClr val="3000FF"/>
                </a:solidFill>
                <a:cs typeface="Optima"/>
              </a:rPr>
              <a:t>uniform </a:t>
            </a:r>
            <a:r>
              <a:rPr lang="en-US" sz="2400" dirty="0" err="1" smtClean="0">
                <a:solidFill>
                  <a:srgbClr val="3000FF"/>
                </a:solidFill>
                <a:cs typeface="Optima"/>
              </a:rPr>
              <a:t>retardance</a:t>
            </a:r>
            <a:r>
              <a:rPr lang="en-US" sz="2400" dirty="0" smtClean="0">
                <a:solidFill>
                  <a:srgbClr val="3000FF"/>
                </a:solidFill>
                <a:cs typeface="Optima"/>
              </a:rPr>
              <a:t> </a:t>
            </a:r>
            <a:r>
              <a:rPr lang="en-US" sz="2400" dirty="0" smtClean="0">
                <a:cs typeface="Optima"/>
              </a:rPr>
              <a:t>in polarimeter (spatially &amp; spectrally)</a:t>
            </a:r>
            <a:endParaRPr lang="en-US" sz="2400" dirty="0">
              <a:cs typeface="Optim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Cannot </a:t>
            </a:r>
            <a:r>
              <a:rPr lang="en-US" sz="2400" dirty="0">
                <a:cs typeface="Optima"/>
              </a:rPr>
              <a:t>simultaneously </a:t>
            </a:r>
            <a:r>
              <a:rPr lang="en-US" sz="2400" dirty="0" smtClean="0">
                <a:cs typeface="Optima"/>
              </a:rPr>
              <a:t>have </a:t>
            </a:r>
            <a:r>
              <a:rPr lang="en-US" sz="2400" dirty="0" smtClean="0">
                <a:solidFill>
                  <a:srgbClr val="FF0000"/>
                </a:solidFill>
                <a:cs typeface="Optima"/>
              </a:rPr>
              <a:t>high </a:t>
            </a:r>
            <a:r>
              <a:rPr lang="en-US" sz="2400" dirty="0" err="1">
                <a:solidFill>
                  <a:srgbClr val="FF0000"/>
                </a:solidFill>
                <a:cs typeface="Optima"/>
              </a:rPr>
              <a:t>wavefront</a:t>
            </a:r>
            <a:r>
              <a:rPr lang="en-US" sz="2400" dirty="0">
                <a:solidFill>
                  <a:srgbClr val="FF0000"/>
                </a:solidFill>
                <a:cs typeface="Optima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Optima"/>
              </a:rPr>
              <a:t>quality </a:t>
            </a:r>
            <a:r>
              <a:rPr lang="en-US" sz="2400" dirty="0" smtClean="0">
                <a:cs typeface="Optima"/>
              </a:rPr>
              <a:t>(flat surface) and </a:t>
            </a:r>
            <a:r>
              <a:rPr lang="en-US" sz="2400" dirty="0">
                <a:solidFill>
                  <a:srgbClr val="3000FF"/>
                </a:solidFill>
                <a:cs typeface="Optima"/>
              </a:rPr>
              <a:t>uniform </a:t>
            </a:r>
            <a:r>
              <a:rPr lang="en-US" sz="2400" dirty="0" err="1">
                <a:solidFill>
                  <a:srgbClr val="3000FF"/>
                </a:solidFill>
                <a:cs typeface="Optima"/>
              </a:rPr>
              <a:t>retardance</a:t>
            </a:r>
            <a:r>
              <a:rPr lang="en-US" sz="2400" dirty="0">
                <a:solidFill>
                  <a:srgbClr val="3000FF"/>
                </a:solidFill>
                <a:cs typeface="Optima"/>
              </a:rPr>
              <a:t> </a:t>
            </a:r>
            <a:r>
              <a:rPr lang="en-US" sz="2400" dirty="0" smtClean="0">
                <a:cs typeface="Optima"/>
              </a:rPr>
              <a:t>(</a:t>
            </a:r>
            <a:r>
              <a:rPr lang="en-US" sz="2400" dirty="0" err="1" smtClean="0">
                <a:cs typeface="Optima"/>
              </a:rPr>
              <a:t>waveplate</a:t>
            </a:r>
            <a:r>
              <a:rPr lang="en-US" sz="2400" dirty="0" smtClean="0">
                <a:cs typeface="Optima"/>
              </a:rPr>
              <a:t> coating thickness)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cs typeface="Optima"/>
              </a:rPr>
              <a:t>Low </a:t>
            </a:r>
            <a:r>
              <a:rPr lang="en-US" sz="2400" dirty="0" err="1" smtClean="0">
                <a:solidFill>
                  <a:srgbClr val="FF0000"/>
                </a:solidFill>
                <a:cs typeface="Optima"/>
              </a:rPr>
              <a:t>wavefront</a:t>
            </a:r>
            <a:r>
              <a:rPr lang="en-US" sz="2400" dirty="0" smtClean="0">
                <a:solidFill>
                  <a:srgbClr val="FF0000"/>
                </a:solidFill>
                <a:cs typeface="Optima"/>
              </a:rPr>
              <a:t> quality</a:t>
            </a:r>
            <a:r>
              <a:rPr lang="en-US" sz="2400" dirty="0" smtClean="0">
                <a:cs typeface="Optima"/>
              </a:rPr>
              <a:t>: </a:t>
            </a:r>
            <a:r>
              <a:rPr lang="en-US" sz="2400" dirty="0" err="1" smtClean="0">
                <a:cs typeface="Optima"/>
              </a:rPr>
              <a:t>waveplate</a:t>
            </a:r>
            <a:r>
              <a:rPr lang="en-US" sz="2400" dirty="0" smtClean="0">
                <a:cs typeface="Optima"/>
              </a:rPr>
              <a:t> downstream of AO system, experiencing instrumental circular polarization (reflections)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3000FF"/>
                </a:solidFill>
                <a:cs typeface="Optima"/>
              </a:rPr>
              <a:t>Non</a:t>
            </a:r>
            <a:r>
              <a:rPr lang="en-US" sz="2400" dirty="0" smtClean="0">
                <a:solidFill>
                  <a:srgbClr val="3000FF"/>
                </a:solidFill>
                <a:cs typeface="Optima"/>
              </a:rPr>
              <a:t>-ideal </a:t>
            </a:r>
            <a:r>
              <a:rPr lang="en-US" sz="2400" dirty="0" err="1" smtClean="0">
                <a:solidFill>
                  <a:srgbClr val="3000FF"/>
                </a:solidFill>
                <a:cs typeface="Optima"/>
              </a:rPr>
              <a:t>retardance</a:t>
            </a:r>
            <a:r>
              <a:rPr lang="en-US" sz="2400" dirty="0" smtClean="0">
                <a:cs typeface="Optima"/>
              </a:rPr>
              <a:t>: sensitivity to circular polarization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GPI: 5% instrumental circular polarization x 10% sensitivity   = 0.5% crosstalk between linear and circular polarization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GPI: 0.1% accuracy due to parallactic angle rotation, not possible with Shane 3-m (Wiktorowicz et al. 2014, SPIE)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4CCF4-7264-B440-ADA7-6DE7922664DC}" type="slidenum">
              <a:rPr lang="en-US" smtClean="0"/>
              <a:pPr>
                <a:defRPr/>
              </a:pPr>
              <a:t>2</a:t>
            </a:fld>
            <a:r>
              <a:rPr lang="en-US" dirty="0" smtClean="0"/>
              <a:t>/7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3999" cy="11879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tima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  <a:ea typeface="ＭＳ Ｐゴシック" charset="0"/>
                <a:cs typeface="ＭＳ Ｐゴシック" charset="0"/>
              </a:rPr>
              <a:t>AO Polarimetry Limited by </a:t>
            </a:r>
            <a:r>
              <a:rPr lang="en-US" sz="38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  <a:ea typeface="ＭＳ Ｐゴシック" charset="0"/>
                <a:cs typeface="ＭＳ Ｐゴシック" charset="0"/>
              </a:rPr>
              <a:t>Waveplates</a:t>
            </a:r>
            <a:endParaRPr lang="en-US" sz="3800" dirty="0" smtClean="0">
              <a:effectLst>
                <a:outerShdw blurRad="38100" dist="38100" dir="2700000" algn="tl">
                  <a:srgbClr val="DDDDDD"/>
                </a:outerShdw>
              </a:effectLst>
              <a:latin typeface="Opti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9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I_HWP_Retardance_130411.jp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31"/>
          <a:stretch/>
        </p:blipFill>
        <p:spPr>
          <a:xfrm>
            <a:off x="49012" y="1066334"/>
            <a:ext cx="9040368" cy="5018669"/>
          </a:xfrm>
          <a:prstGeom prst="rect">
            <a:avLst/>
          </a:prstGeom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53200"/>
            <a:ext cx="914400" cy="228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1C4E37-3C7B-E742-AD88-76B9D4434A79}" type="slidenum">
              <a:rPr lang="en-US" sz="1400">
                <a:latin typeface="Optima" charset="0"/>
              </a:rPr>
              <a:pPr/>
              <a:t>3</a:t>
            </a:fld>
            <a:r>
              <a:rPr lang="en-US" sz="1400" dirty="0" smtClean="0">
                <a:latin typeface="Optima" charset="0"/>
              </a:rPr>
              <a:t>/7</a:t>
            </a:r>
            <a:endParaRPr lang="en-US" sz="1400" dirty="0">
              <a:latin typeface="Optima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0" y="0"/>
            <a:ext cx="9143999" cy="11879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tima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  <a:ea typeface="ＭＳ Ｐゴシック" charset="0"/>
                <a:cs typeface="ＭＳ Ｐゴシック" charset="0"/>
              </a:rPr>
              <a:t>GPI Half-Wave Plate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55675" y="3314700"/>
            <a:ext cx="7239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39190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m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52" y="229178"/>
            <a:ext cx="8388096" cy="629107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53200"/>
            <a:ext cx="914400" cy="228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1C4E37-3C7B-E742-AD88-76B9D4434A79}" type="slidenum">
              <a:rPr lang="en-US" sz="1400">
                <a:latin typeface="Optima" charset="0"/>
              </a:rPr>
              <a:pPr/>
              <a:t>4</a:t>
            </a:fld>
            <a:r>
              <a:rPr lang="en-US" sz="1400" dirty="0" smtClean="0">
                <a:latin typeface="Optima" charset="0"/>
              </a:rPr>
              <a:t>/7</a:t>
            </a:r>
            <a:endParaRPr lang="en-US" sz="1400" dirty="0">
              <a:latin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7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6763" y="1187940"/>
            <a:ext cx="8602905" cy="4716890"/>
          </a:xfrm>
        </p:spPr>
        <p:txBody>
          <a:bodyPr/>
          <a:lstStyle/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err="1" smtClean="0">
                <a:cs typeface="Optima"/>
              </a:rPr>
              <a:t>Retardance</a:t>
            </a:r>
            <a:r>
              <a:rPr lang="en-US" sz="2400" dirty="0" smtClean="0">
                <a:cs typeface="Optima"/>
              </a:rPr>
              <a:t> from stress birefringence, not coating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Bar of fused silica or CaF</a:t>
            </a:r>
            <a:r>
              <a:rPr lang="en-US" sz="2400" baseline="-25000" dirty="0" smtClean="0">
                <a:cs typeface="Optima"/>
              </a:rPr>
              <a:t>2</a:t>
            </a:r>
            <a:r>
              <a:rPr lang="en-US" sz="2400" dirty="0" smtClean="0">
                <a:cs typeface="Optima"/>
              </a:rPr>
              <a:t>, can give high </a:t>
            </a:r>
            <a:r>
              <a:rPr lang="en-US" sz="2400" dirty="0" err="1" smtClean="0">
                <a:cs typeface="Optima"/>
              </a:rPr>
              <a:t>wavefront</a:t>
            </a:r>
            <a:r>
              <a:rPr lang="en-US" sz="2400" dirty="0" smtClean="0">
                <a:cs typeface="Optima"/>
              </a:rPr>
              <a:t> quality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Locate upstream of fold mirror in </a:t>
            </a:r>
            <a:r>
              <a:rPr lang="en-US" sz="2400" dirty="0" err="1" smtClean="0">
                <a:cs typeface="Optima"/>
              </a:rPr>
              <a:t>ShaneAO</a:t>
            </a:r>
            <a:r>
              <a:rPr lang="en-US" sz="2400" dirty="0" smtClean="0">
                <a:cs typeface="Optima"/>
              </a:rPr>
              <a:t> to minimize instrumental polarization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Imaging: Use Wollaston in filter wheel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Spectropolarimetry: Add beam displacer just downstream of modulators, use </a:t>
            </a:r>
            <a:r>
              <a:rPr lang="en-US" sz="2400" dirty="0" err="1" smtClean="0">
                <a:cs typeface="Optima"/>
              </a:rPr>
              <a:t>grism</a:t>
            </a:r>
            <a:r>
              <a:rPr lang="en-US" sz="2400" dirty="0" smtClean="0">
                <a:cs typeface="Optima"/>
              </a:rPr>
              <a:t> in filter wheel?</a:t>
            </a:r>
            <a:endParaRPr lang="en-US" sz="2400" dirty="0">
              <a:cs typeface="Optima"/>
            </a:endParaRP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Move detector up and down in phase with modulation       (~1 Hz) and integrate, gives 4 spots per point </a:t>
            </a:r>
            <a:r>
              <a:rPr lang="en-US" sz="2400" dirty="0" smtClean="0">
                <a:cs typeface="Optima"/>
              </a:rPr>
              <a:t>source</a:t>
            </a:r>
          </a:p>
          <a:p>
            <a:pPr>
              <a:lnSpc>
                <a:spcPct val="110000"/>
              </a:lnSpc>
              <a:buFont typeface="Arial"/>
              <a:buChar char="•"/>
            </a:pPr>
            <a:r>
              <a:rPr lang="en-US" sz="2400" dirty="0" smtClean="0">
                <a:cs typeface="Optima"/>
              </a:rPr>
              <a:t>No sensitivity to circular polarization</a:t>
            </a:r>
            <a:endParaRPr lang="en-US" sz="2400" dirty="0" smtClean="0">
              <a:cs typeface="Optim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4CCF4-7264-B440-ADA7-6DE7922664DC}" type="slidenum">
              <a:rPr lang="en-US" smtClean="0"/>
              <a:pPr>
                <a:defRPr/>
              </a:pPr>
              <a:t>5</a:t>
            </a:fld>
            <a:r>
              <a:rPr lang="en-US" dirty="0" smtClean="0"/>
              <a:t>/7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3999" cy="11879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tima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  <a:ea typeface="ＭＳ Ｐゴシック" charset="0"/>
                <a:cs typeface="ＭＳ Ｐゴシック" charset="0"/>
              </a:rPr>
              <a:t>Photoelastic Modulators</a:t>
            </a:r>
          </a:p>
        </p:txBody>
      </p:sp>
    </p:spTree>
    <p:extLst>
      <p:ext uri="{BB962C8B-B14F-4D97-AF65-F5344CB8AC3E}">
        <p14:creationId xmlns:p14="http://schemas.microsoft.com/office/powerpoint/2010/main" val="414737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4CCF4-7264-B440-ADA7-6DE7922664DC}" type="slidenum">
              <a:rPr lang="en-US" smtClean="0"/>
              <a:pPr>
                <a:defRPr/>
              </a:pPr>
              <a:t>6</a:t>
            </a:fld>
            <a:r>
              <a:rPr lang="en-US" dirty="0" smtClean="0"/>
              <a:t>/7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3999" cy="11879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tima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  <a:ea typeface="ＭＳ Ｐゴシック" charset="0"/>
                <a:cs typeface="ＭＳ Ｐゴシック" charset="0"/>
              </a:rPr>
              <a:t>Photoelastic Modulators</a:t>
            </a:r>
          </a:p>
        </p:txBody>
      </p:sp>
      <p:pic>
        <p:nvPicPr>
          <p:cNvPr id="7" name="ShaneAO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1313" r="17630" b="10403"/>
          <a:stretch/>
        </p:blipFill>
        <p:spPr>
          <a:xfrm>
            <a:off x="396006" y="1051396"/>
            <a:ext cx="4342418" cy="4779099"/>
          </a:xfrm>
          <a:prstGeom prst="rect">
            <a:avLst/>
          </a:prstGeom>
        </p:spPr>
      </p:pic>
      <p:pic>
        <p:nvPicPr>
          <p:cNvPr id="9" name="Picture 8" descr="ShaneAOsum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6969" r="17566" b="10602"/>
          <a:stretch/>
        </p:blipFill>
        <p:spPr>
          <a:xfrm>
            <a:off x="5572535" y="2321899"/>
            <a:ext cx="2657065" cy="267629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3468474" y="4546967"/>
            <a:ext cx="1966377" cy="10650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 flipV="1">
            <a:off x="1652304" y="4546967"/>
            <a:ext cx="3782547" cy="10650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434851" y="5382484"/>
            <a:ext cx="235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000FF"/>
                </a:solidFill>
                <a:latin typeface="Optima"/>
                <a:cs typeface="Optima"/>
              </a:rPr>
              <a:t>Wollaston spots</a:t>
            </a:r>
            <a:endParaRPr lang="en-US" dirty="0">
              <a:solidFill>
                <a:srgbClr val="3000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10787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553200"/>
            <a:ext cx="914400" cy="2286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1C4E37-3C7B-E742-AD88-76B9D4434A79}" type="slidenum">
              <a:rPr lang="en-US" sz="1400">
                <a:latin typeface="Optima" charset="0"/>
              </a:rPr>
              <a:pPr/>
              <a:t>7</a:t>
            </a:fld>
            <a:r>
              <a:rPr lang="en-US" sz="1400" dirty="0" smtClean="0">
                <a:latin typeface="Optima" charset="0"/>
              </a:rPr>
              <a:t>/7</a:t>
            </a:r>
            <a:endParaRPr lang="en-US" sz="1400" dirty="0">
              <a:latin typeface="Optim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231" y="959143"/>
            <a:ext cx="8365292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AO </a:t>
            </a:r>
            <a:r>
              <a:rPr lang="en-US" dirty="0" err="1" smtClean="0">
                <a:latin typeface="Optima"/>
                <a:cs typeface="Optima"/>
              </a:rPr>
              <a:t>waveplate</a:t>
            </a:r>
            <a:r>
              <a:rPr lang="en-US" dirty="0" smtClean="0">
                <a:latin typeface="Optima"/>
                <a:cs typeface="Optima"/>
              </a:rPr>
              <a:t> polarimeters limited to ~0.1% accuracy (at alt-az), or </a:t>
            </a:r>
            <a:r>
              <a:rPr lang="en-US" b="1" dirty="0" smtClean="0">
                <a:latin typeface="Optima"/>
                <a:cs typeface="Optima"/>
              </a:rPr>
              <a:t>~0.5% accuracy</a:t>
            </a:r>
            <a:r>
              <a:rPr lang="en-US" dirty="0" smtClean="0">
                <a:latin typeface="Optima"/>
                <a:cs typeface="Optima"/>
              </a:rPr>
              <a:t> (at equatorial, like </a:t>
            </a:r>
            <a:r>
              <a:rPr lang="en-US" b="1" dirty="0" err="1" smtClean="0">
                <a:latin typeface="Optima"/>
                <a:cs typeface="Optima"/>
              </a:rPr>
              <a:t>ShaneAO</a:t>
            </a:r>
            <a:r>
              <a:rPr lang="en-US" dirty="0" smtClean="0">
                <a:latin typeface="Optima"/>
                <a:cs typeface="Optima"/>
              </a:rPr>
              <a:t>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b="1" dirty="0" smtClean="0">
                <a:latin typeface="Optima"/>
                <a:cs typeface="Optima"/>
              </a:rPr>
              <a:t>Photoelastic modulators </a:t>
            </a:r>
            <a:r>
              <a:rPr lang="en-US" dirty="0" smtClean="0">
                <a:latin typeface="Optima"/>
                <a:cs typeface="Optima"/>
              </a:rPr>
              <a:t>at Shane AO may allow order of magnitude improvement (&lt; 0.1%), </a:t>
            </a:r>
            <a:r>
              <a:rPr lang="en-US" b="1" dirty="0" smtClean="0">
                <a:latin typeface="Optima"/>
                <a:cs typeface="Optima"/>
              </a:rPr>
              <a:t>surpassing GPI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Science: Exoplanet thermal emission polarization (HR 8799b?), expected due to rotational </a:t>
            </a:r>
            <a:r>
              <a:rPr lang="en-US" dirty="0" err="1" smtClean="0">
                <a:latin typeface="Optima"/>
                <a:cs typeface="Optima"/>
              </a:rPr>
              <a:t>oblateness</a:t>
            </a:r>
            <a:r>
              <a:rPr lang="en-US" dirty="0" smtClean="0">
                <a:latin typeface="Optima"/>
                <a:cs typeface="Optima"/>
              </a:rPr>
              <a:t> (suggested in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latin typeface="Optima"/>
                <a:cs typeface="Optima"/>
              </a:rPr>
              <a:t> Pic b) or patchy clouds (suggested in brown dwarfs)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Add 2 modulators (2 x $7k) upstream of fold mirror, allow detector to move in-phase with ~1 Hz modulation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Possible spectropolarimetry with new Wollaston in new location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0"/>
            <a:ext cx="9143999" cy="11879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tima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  <a:ea typeface="ＭＳ Ｐゴシック" charset="0"/>
                <a:cs typeface="ＭＳ Ｐゴシック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4209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Optima"/>
        <a:ea typeface="ＭＳ Ｐゴシック"/>
        <a:cs typeface="ＭＳ Ｐゴシック"/>
      </a:majorFont>
      <a:minorFont>
        <a:latin typeface="Opti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18828</TotalTime>
  <Words>355</Words>
  <Application>Microsoft Macintosh PowerPoint</Application>
  <PresentationFormat>On-screen Show (4:3)</PresentationFormat>
  <Paragraphs>39</Paragraphs>
  <Slides>7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Toward &lt; 0.1% Accuracy with AO Polarimetry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Geological &amp; Planetary Sciences, 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POLISH Power: Unambiguous Hot Jupiter Masses through Polarimetry</dc:title>
  <cp:lastModifiedBy>Sloane Wiktorowicz</cp:lastModifiedBy>
  <cp:revision>2947</cp:revision>
  <cp:lastPrinted>2006-10-31T00:01:57Z</cp:lastPrinted>
  <dcterms:created xsi:type="dcterms:W3CDTF">2011-01-08T01:00:11Z</dcterms:created>
  <dcterms:modified xsi:type="dcterms:W3CDTF">2014-12-17T20:21:36Z</dcterms:modified>
</cp:coreProperties>
</file>